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4"/>
  </p:notesMasterIdLst>
  <p:sldIdLst>
    <p:sldId id="257" r:id="rId2"/>
    <p:sldId id="299" r:id="rId3"/>
    <p:sldId id="301" r:id="rId4"/>
    <p:sldId id="256" r:id="rId5"/>
    <p:sldId id="261" r:id="rId6"/>
    <p:sldId id="269" r:id="rId7"/>
    <p:sldId id="270" r:id="rId8"/>
    <p:sldId id="273" r:id="rId9"/>
    <p:sldId id="293" r:id="rId10"/>
    <p:sldId id="297" r:id="rId11"/>
    <p:sldId id="298" r:id="rId12"/>
    <p:sldId id="28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FA250B-D7E4-9D4D-867C-DE79E0D5AB2F}" v="49" dt="2023-11-30T18:35:39.2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396"/>
    <p:restoredTop sz="96327"/>
  </p:normalViewPr>
  <p:slideViewPr>
    <p:cSldViewPr snapToGrid="0">
      <p:cViewPr varScale="1">
        <p:scale>
          <a:sx n="99" d="100"/>
          <a:sy n="99" d="100"/>
        </p:scale>
        <p:origin x="176" y="7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89463-970C-C447-AB9F-6C8C7CB1DB9B}" type="datetimeFigureOut">
              <a:rPr lang="en-US" smtClean="0"/>
              <a:t>1/23/24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697B19-6917-6A4B-8C13-94B20D65F514}" type="slidenum">
              <a:rPr lang="en-US" smtClean="0"/>
              <a:t>‹#›</a:t>
            </a:fld>
            <a:endParaRPr lang="en-US"/>
          </a:p>
        </p:txBody>
      </p:sp>
    </p:spTree>
    <p:extLst>
      <p:ext uri="{BB962C8B-B14F-4D97-AF65-F5344CB8AC3E}">
        <p14:creationId xmlns:p14="http://schemas.microsoft.com/office/powerpoint/2010/main" val="3673218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2f21974f7_1_35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2f21974f7_1_35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77857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2f21974f7_1_35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2f21974f7_1_35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98847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2f21974f7_1_35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2f21974f7_1_35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15511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2f21974f7_1_35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2f21974f7_1_35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79037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2f21974f7_1_35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2f21974f7_1_35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9967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2f21974f7_1_35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2f21974f7_1_35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0049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2f21974f7_1_35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2f21974f7_1_35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72600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2f21974f7_1_35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2f21974f7_1_35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81869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2f21974f7_1_35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2f21974f7_1_35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85960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F1A5B6C-F94B-624C-9063-6410A4D66639}" type="datetimeFigureOut">
              <a:rPr lang="en-US" smtClean="0"/>
              <a:t>1/23/24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2530520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1A5B6C-F94B-624C-9063-6410A4D66639}" type="datetimeFigureOut">
              <a:rPr lang="en-US" smtClean="0"/>
              <a:t>1/23/24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661619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1F1A5B6C-F94B-624C-9063-6410A4D66639}" type="datetimeFigureOut">
              <a:rPr lang="en-US" smtClean="0"/>
              <a:t>1/23/24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55265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1F1A5B6C-F94B-624C-9063-6410A4D66639}" type="datetimeFigureOut">
              <a:rPr lang="en-US" smtClean="0"/>
              <a:t>1/23/24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606546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1A5B6C-F94B-624C-9063-6410A4D66639}" type="datetimeFigureOut">
              <a:rPr lang="en-US" smtClean="0"/>
              <a:t>1/23/24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138531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1A5B6C-F94B-624C-9063-6410A4D66639}" type="datetimeFigureOut">
              <a:rPr lang="en-US" smtClean="0"/>
              <a:t>1/23/24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2787712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1A5B6C-F94B-624C-9063-6410A4D66639}" type="datetimeFigureOut">
              <a:rPr lang="en-US" smtClean="0"/>
              <a:t>1/23/24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494657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1A5B6C-F94B-624C-9063-6410A4D66639}" type="datetimeFigureOut">
              <a:rPr lang="en-US" smtClean="0"/>
              <a:t>1/23/24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4042664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1A5B6C-F94B-624C-9063-6410A4D66639}" type="datetimeFigureOut">
              <a:rPr lang="en-US" smtClean="0"/>
              <a:t>1/23/24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2384152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1A5B6C-F94B-624C-9063-6410A4D66639}" type="datetimeFigureOut">
              <a:rPr lang="en-US" smtClean="0"/>
              <a:t>1/23/24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2200056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1A5B6C-F94B-624C-9063-6410A4D66639}" type="datetimeFigureOut">
              <a:rPr lang="en-US" smtClean="0"/>
              <a:t>1/23/24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698218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A5B6C-F94B-624C-9063-6410A4D66639}" type="datetimeFigureOut">
              <a:rPr lang="en-US" smtClean="0"/>
              <a:t>1/23/24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2705464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1A5B6C-F94B-624C-9063-6410A4D66639}" type="datetimeFigureOut">
              <a:rPr lang="en-US" smtClean="0"/>
              <a:t>1/23/24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1039795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F1A5B6C-F94B-624C-9063-6410A4D66639}" type="datetimeFigureOut">
              <a:rPr lang="en-US" smtClean="0"/>
              <a:t>1/23/24</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CB7BF57B-D7A4-F94D-860E-C80007130F77}" type="slidenum">
              <a:rPr lang="en-US" smtClean="0"/>
              <a:t>‹#›</a:t>
            </a:fld>
            <a:endParaRPr lang="en-US"/>
          </a:p>
        </p:txBody>
      </p:sp>
    </p:spTree>
    <p:extLst>
      <p:ext uri="{BB962C8B-B14F-4D97-AF65-F5344CB8AC3E}">
        <p14:creationId xmlns:p14="http://schemas.microsoft.com/office/powerpoint/2010/main" val="177777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1F1A5B6C-F94B-624C-9063-6410A4D66639}" type="datetimeFigureOut">
              <a:rPr lang="en-US" smtClean="0"/>
              <a:t>1/23/24</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CB7BF57B-D7A4-F94D-860E-C80007130F77}" type="slidenum">
              <a:rPr lang="en-US" smtClean="0"/>
              <a:t>‹#›</a:t>
            </a:fld>
            <a:endParaRPr lang="en-US"/>
          </a:p>
        </p:txBody>
      </p:sp>
    </p:spTree>
    <p:extLst>
      <p:ext uri="{BB962C8B-B14F-4D97-AF65-F5344CB8AC3E}">
        <p14:creationId xmlns:p14="http://schemas.microsoft.com/office/powerpoint/2010/main" val="1917792567"/>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54"/>
        <p:cNvGrpSpPr/>
        <p:nvPr/>
      </p:nvGrpSpPr>
      <p:grpSpPr>
        <a:xfrm>
          <a:off x="0" y="0"/>
          <a:ext cx="0" cy="0"/>
          <a:chOff x="0" y="0"/>
          <a:chExt cx="0" cy="0"/>
        </a:xfrm>
      </p:grpSpPr>
      <p:sp>
        <p:nvSpPr>
          <p:cNvPr id="19" name="Freeform: Shape 12">
            <a:extLst>
              <a:ext uri="{FF2B5EF4-FFF2-40B4-BE49-F238E27FC236}">
                <a16:creationId xmlns:a16="http://schemas.microsoft.com/office/drawing/2014/main" id="{9610F818-219E-491F-887F-B078103BA2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39895"/>
            <a:ext cx="12192000" cy="3118104"/>
          </a:xfrm>
          <a:custGeom>
            <a:avLst/>
            <a:gdLst>
              <a:gd name="connsiteX0" fmla="*/ 0 w 12192000"/>
              <a:gd name="connsiteY0" fmla="*/ 0 h 3118104"/>
              <a:gd name="connsiteX1" fmla="*/ 3676329 w 12192000"/>
              <a:gd name="connsiteY1" fmla="*/ 0 h 3118104"/>
              <a:gd name="connsiteX2" fmla="*/ 5595257 w 12192000"/>
              <a:gd name="connsiteY2" fmla="*/ 0 h 3118104"/>
              <a:gd name="connsiteX3" fmla="*/ 5672349 w 12192000"/>
              <a:gd name="connsiteY3" fmla="*/ 0 h 3118104"/>
              <a:gd name="connsiteX4" fmla="*/ 6053347 w 12192000"/>
              <a:gd name="connsiteY4" fmla="*/ 263783 h 3118104"/>
              <a:gd name="connsiteX5" fmla="*/ 6061813 w 12192000"/>
              <a:gd name="connsiteY5" fmla="*/ 266713 h 3118104"/>
              <a:gd name="connsiteX6" fmla="*/ 6074513 w 12192000"/>
              <a:gd name="connsiteY6" fmla="*/ 271110 h 3118104"/>
              <a:gd name="connsiteX7" fmla="*/ 6087212 w 12192000"/>
              <a:gd name="connsiteY7" fmla="*/ 275506 h 3118104"/>
              <a:gd name="connsiteX8" fmla="*/ 6097797 w 12192000"/>
              <a:gd name="connsiteY8" fmla="*/ 275506 h 3118104"/>
              <a:gd name="connsiteX9" fmla="*/ 6110496 w 12192000"/>
              <a:gd name="connsiteY9" fmla="*/ 275506 h 3118104"/>
              <a:gd name="connsiteX10" fmla="*/ 6121079 w 12192000"/>
              <a:gd name="connsiteY10" fmla="*/ 271110 h 3118104"/>
              <a:gd name="connsiteX11" fmla="*/ 6133779 w 12192000"/>
              <a:gd name="connsiteY11" fmla="*/ 266713 h 3118104"/>
              <a:gd name="connsiteX12" fmla="*/ 6142246 w 12192000"/>
              <a:gd name="connsiteY12" fmla="*/ 263783 h 3118104"/>
              <a:gd name="connsiteX13" fmla="*/ 6523247 w 12192000"/>
              <a:gd name="connsiteY13" fmla="*/ 0 h 3118104"/>
              <a:gd name="connsiteX14" fmla="*/ 6596743 w 12192000"/>
              <a:gd name="connsiteY14" fmla="*/ 0 h 3118104"/>
              <a:gd name="connsiteX15" fmla="*/ 12186115 w 12192000"/>
              <a:gd name="connsiteY15" fmla="*/ 0 h 3118104"/>
              <a:gd name="connsiteX16" fmla="*/ 12192000 w 12192000"/>
              <a:gd name="connsiteY16" fmla="*/ 0 h 3118104"/>
              <a:gd name="connsiteX17" fmla="*/ 12192000 w 12192000"/>
              <a:gd name="connsiteY17" fmla="*/ 3118104 h 3118104"/>
              <a:gd name="connsiteX18" fmla="*/ 7728858 w 12192000"/>
              <a:gd name="connsiteY18" fmla="*/ 3118104 h 3118104"/>
              <a:gd name="connsiteX19" fmla="*/ 6596743 w 12192000"/>
              <a:gd name="connsiteY19" fmla="*/ 3118104 h 3118104"/>
              <a:gd name="connsiteX20" fmla="*/ 5595257 w 12192000"/>
              <a:gd name="connsiteY20" fmla="*/ 3118104 h 3118104"/>
              <a:gd name="connsiteX21" fmla="*/ 2906487 w 12192000"/>
              <a:gd name="connsiteY21" fmla="*/ 3118104 h 3118104"/>
              <a:gd name="connsiteX22" fmla="*/ 0 w 12192000"/>
              <a:gd name="connsiteY22" fmla="*/ 3118104 h 3118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2000" h="3118104">
                <a:moveTo>
                  <a:pt x="0" y="0"/>
                </a:moveTo>
                <a:lnTo>
                  <a:pt x="3676329" y="0"/>
                </a:lnTo>
                <a:lnTo>
                  <a:pt x="5595257" y="0"/>
                </a:lnTo>
                <a:lnTo>
                  <a:pt x="5672349" y="0"/>
                </a:lnTo>
                <a:lnTo>
                  <a:pt x="6053347" y="263783"/>
                </a:lnTo>
                <a:lnTo>
                  <a:pt x="6061813" y="266713"/>
                </a:lnTo>
                <a:lnTo>
                  <a:pt x="6074513" y="271110"/>
                </a:lnTo>
                <a:lnTo>
                  <a:pt x="6087212" y="275506"/>
                </a:lnTo>
                <a:lnTo>
                  <a:pt x="6097797" y="275506"/>
                </a:lnTo>
                <a:lnTo>
                  <a:pt x="6110496" y="275506"/>
                </a:lnTo>
                <a:lnTo>
                  <a:pt x="6121079" y="271110"/>
                </a:lnTo>
                <a:lnTo>
                  <a:pt x="6133779" y="266713"/>
                </a:lnTo>
                <a:lnTo>
                  <a:pt x="6142246" y="263783"/>
                </a:lnTo>
                <a:lnTo>
                  <a:pt x="6523247" y="0"/>
                </a:lnTo>
                <a:lnTo>
                  <a:pt x="6596743" y="0"/>
                </a:lnTo>
                <a:lnTo>
                  <a:pt x="12186115" y="0"/>
                </a:lnTo>
                <a:lnTo>
                  <a:pt x="12192000" y="0"/>
                </a:lnTo>
                <a:lnTo>
                  <a:pt x="12192000" y="3118104"/>
                </a:lnTo>
                <a:lnTo>
                  <a:pt x="7728858" y="3118104"/>
                </a:lnTo>
                <a:lnTo>
                  <a:pt x="6596743" y="3118104"/>
                </a:lnTo>
                <a:lnTo>
                  <a:pt x="5595257" y="3118104"/>
                </a:lnTo>
                <a:lnTo>
                  <a:pt x="2906487" y="3118104"/>
                </a:lnTo>
                <a:lnTo>
                  <a:pt x="0" y="3118104"/>
                </a:ln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4;p15">
            <a:extLst>
              <a:ext uri="{FF2B5EF4-FFF2-40B4-BE49-F238E27FC236}">
                <a16:creationId xmlns:a16="http://schemas.microsoft.com/office/drawing/2014/main" id="{42FC88DE-2969-45DF-A0B4-BCA3EC0D8E53}"/>
              </a:ext>
            </a:extLst>
          </p:cNvPr>
          <p:cNvSpPr txBox="1">
            <a:spLocks/>
          </p:cNvSpPr>
          <p:nvPr/>
        </p:nvSpPr>
        <p:spPr>
          <a:xfrm>
            <a:off x="810001" y="4080386"/>
            <a:ext cx="10572000" cy="1388741"/>
          </a:xfrm>
          <a:prstGeom prst="rect">
            <a:avLst/>
          </a:prstGeom>
        </p:spPr>
        <p:txBody>
          <a:bodyPr spcFirstLastPara="1" vert="horz" lIns="91440" tIns="45720" rIns="91440" bIns="45720" rtlCol="0" anchor="b" anchorCtr="0">
            <a:normAutofit/>
          </a:bodyPr>
          <a:lstStyle>
            <a:defPPr marR="0" lvl="0" algn="l" rtl="0">
              <a:lnSpc>
                <a:spcPct val="100000"/>
              </a:lnSpc>
              <a:spcBef>
                <a:spcPts val="0"/>
              </a:spcBef>
              <a:spcAft>
                <a:spcPts val="0"/>
              </a:spcAft>
            </a:defPPr>
            <a:lvl1pPr marL="457200" marR="0" lvl="0" indent="-342900" algn="ctr" rtl="0">
              <a:lnSpc>
                <a:spcPct val="115000"/>
              </a:lnSpc>
              <a:spcBef>
                <a:spcPts val="0"/>
              </a:spcBef>
              <a:spcAft>
                <a:spcPts val="0"/>
              </a:spcAft>
              <a:buClr>
                <a:srgbClr val="000000"/>
              </a:buClr>
              <a:buSzPts val="1800"/>
              <a:buFont typeface="Roboto"/>
              <a:buNone/>
              <a:defRPr sz="1800" b="0" i="0" u="none" strike="noStrike" cap="none">
                <a:solidFill>
                  <a:schemeClr val="dk1"/>
                </a:solidFill>
                <a:latin typeface="Roboto"/>
                <a:ea typeface="Roboto"/>
                <a:cs typeface="Roboto"/>
                <a:sym typeface="Roboto"/>
              </a:defRPr>
            </a:lvl1pPr>
            <a:lvl2pPr marL="914400" marR="0" lvl="1" indent="-317500" algn="l" rtl="0">
              <a:lnSpc>
                <a:spcPct val="115000"/>
              </a:lnSpc>
              <a:spcBef>
                <a:spcPts val="1600"/>
              </a:spcBef>
              <a:spcAft>
                <a:spcPts val="0"/>
              </a:spcAft>
              <a:buClr>
                <a:srgbClr val="000000"/>
              </a:buClr>
              <a:buSzPts val="1400"/>
              <a:buFont typeface="Roboto"/>
              <a:buNone/>
              <a:defRPr sz="1400" b="0" i="0" u="none" strike="noStrike" cap="none">
                <a:solidFill>
                  <a:srgbClr val="000000"/>
                </a:solidFill>
                <a:latin typeface="Roboto"/>
                <a:ea typeface="Roboto"/>
                <a:cs typeface="Roboto"/>
                <a:sym typeface="Roboto"/>
              </a:defRPr>
            </a:lvl2pPr>
            <a:lvl3pPr marL="1371600" marR="0" lvl="2" indent="-317500" algn="l" rtl="0">
              <a:lnSpc>
                <a:spcPct val="115000"/>
              </a:lnSpc>
              <a:spcBef>
                <a:spcPts val="1600"/>
              </a:spcBef>
              <a:spcAft>
                <a:spcPts val="0"/>
              </a:spcAft>
              <a:buClr>
                <a:srgbClr val="000000"/>
              </a:buClr>
              <a:buSzPts val="1400"/>
              <a:buFont typeface="Roboto"/>
              <a:buNone/>
              <a:defRPr sz="1400" b="0" i="0" u="none" strike="noStrike" cap="none">
                <a:solidFill>
                  <a:srgbClr val="000000"/>
                </a:solidFill>
                <a:latin typeface="Roboto"/>
                <a:ea typeface="Roboto"/>
                <a:cs typeface="Roboto"/>
                <a:sym typeface="Roboto"/>
              </a:defRPr>
            </a:lvl3pPr>
            <a:lvl4pPr marL="1828800" marR="0" lvl="3" indent="-317500" algn="l" rtl="0">
              <a:lnSpc>
                <a:spcPct val="115000"/>
              </a:lnSpc>
              <a:spcBef>
                <a:spcPts val="1600"/>
              </a:spcBef>
              <a:spcAft>
                <a:spcPts val="0"/>
              </a:spcAft>
              <a:buClr>
                <a:srgbClr val="000000"/>
              </a:buClr>
              <a:buSzPts val="1400"/>
              <a:buFont typeface="Roboto"/>
              <a:buNone/>
              <a:defRPr sz="1400" b="0" i="0" u="none" strike="noStrike" cap="none">
                <a:solidFill>
                  <a:srgbClr val="000000"/>
                </a:solidFill>
                <a:latin typeface="Roboto"/>
                <a:ea typeface="Roboto"/>
                <a:cs typeface="Roboto"/>
                <a:sym typeface="Roboto"/>
              </a:defRPr>
            </a:lvl4pPr>
            <a:lvl5pPr marL="2286000" marR="0" lvl="4" indent="-317500" algn="l" rtl="0">
              <a:lnSpc>
                <a:spcPct val="115000"/>
              </a:lnSpc>
              <a:spcBef>
                <a:spcPts val="1600"/>
              </a:spcBef>
              <a:spcAft>
                <a:spcPts val="0"/>
              </a:spcAft>
              <a:buClr>
                <a:srgbClr val="000000"/>
              </a:buClr>
              <a:buSzPts val="1400"/>
              <a:buFont typeface="Roboto"/>
              <a:buNone/>
              <a:defRPr sz="1400" b="0" i="0" u="none" strike="noStrike" cap="none">
                <a:solidFill>
                  <a:srgbClr val="000000"/>
                </a:solidFill>
                <a:latin typeface="Roboto"/>
                <a:ea typeface="Roboto"/>
                <a:cs typeface="Roboto"/>
                <a:sym typeface="Roboto"/>
              </a:defRPr>
            </a:lvl5pPr>
            <a:lvl6pPr marL="2743200" marR="0" lvl="5" indent="-317500" algn="l" rtl="0">
              <a:lnSpc>
                <a:spcPct val="115000"/>
              </a:lnSpc>
              <a:spcBef>
                <a:spcPts val="1600"/>
              </a:spcBef>
              <a:spcAft>
                <a:spcPts val="0"/>
              </a:spcAft>
              <a:buClr>
                <a:srgbClr val="000000"/>
              </a:buClr>
              <a:buSzPts val="1400"/>
              <a:buFont typeface="Roboto"/>
              <a:buNone/>
              <a:defRPr sz="1400" b="0" i="0" u="none" strike="noStrike" cap="none">
                <a:solidFill>
                  <a:srgbClr val="000000"/>
                </a:solidFill>
                <a:latin typeface="Roboto"/>
                <a:ea typeface="Roboto"/>
                <a:cs typeface="Roboto"/>
                <a:sym typeface="Roboto"/>
              </a:defRPr>
            </a:lvl6pPr>
            <a:lvl7pPr marL="3200400" marR="0" lvl="6" indent="-317500" algn="l" rtl="0">
              <a:lnSpc>
                <a:spcPct val="115000"/>
              </a:lnSpc>
              <a:spcBef>
                <a:spcPts val="1600"/>
              </a:spcBef>
              <a:spcAft>
                <a:spcPts val="0"/>
              </a:spcAft>
              <a:buClr>
                <a:srgbClr val="000000"/>
              </a:buClr>
              <a:buSzPts val="1400"/>
              <a:buFont typeface="Roboto"/>
              <a:buNone/>
              <a:defRPr sz="1400" b="0" i="0" u="none" strike="noStrike" cap="none">
                <a:solidFill>
                  <a:srgbClr val="000000"/>
                </a:solidFill>
                <a:latin typeface="Roboto"/>
                <a:ea typeface="Roboto"/>
                <a:cs typeface="Roboto"/>
                <a:sym typeface="Roboto"/>
              </a:defRPr>
            </a:lvl7pPr>
            <a:lvl8pPr marL="3657600" marR="0" lvl="7" indent="-317500" algn="l" rtl="0">
              <a:lnSpc>
                <a:spcPct val="115000"/>
              </a:lnSpc>
              <a:spcBef>
                <a:spcPts val="1600"/>
              </a:spcBef>
              <a:spcAft>
                <a:spcPts val="0"/>
              </a:spcAft>
              <a:buClr>
                <a:srgbClr val="000000"/>
              </a:buClr>
              <a:buSzPts val="1400"/>
              <a:buFont typeface="Roboto"/>
              <a:buNone/>
              <a:defRPr sz="1400" b="0" i="0" u="none" strike="noStrike" cap="none">
                <a:solidFill>
                  <a:srgbClr val="000000"/>
                </a:solidFill>
                <a:latin typeface="Roboto"/>
                <a:ea typeface="Roboto"/>
                <a:cs typeface="Roboto"/>
                <a:sym typeface="Roboto"/>
              </a:defRPr>
            </a:lvl8pPr>
            <a:lvl9pPr marL="4114800" marR="0" lvl="8" indent="-317500" algn="l" rtl="0">
              <a:lnSpc>
                <a:spcPct val="115000"/>
              </a:lnSpc>
              <a:spcBef>
                <a:spcPts val="1600"/>
              </a:spcBef>
              <a:spcAft>
                <a:spcPts val="1600"/>
              </a:spcAft>
              <a:buClr>
                <a:srgbClr val="000000"/>
              </a:buClr>
              <a:buSzPts val="1400"/>
              <a:buFont typeface="Roboto"/>
              <a:buNone/>
              <a:defRPr sz="1400" b="0" i="0" u="none" strike="noStrike" cap="none">
                <a:solidFill>
                  <a:srgbClr val="000000"/>
                </a:solidFill>
                <a:latin typeface="Roboto"/>
                <a:ea typeface="Roboto"/>
                <a:cs typeface="Roboto"/>
                <a:sym typeface="Roboto"/>
              </a:defRPr>
            </a:lvl9pPr>
          </a:lstStyle>
          <a:p>
            <a:pPr marL="0" indent="0">
              <a:lnSpc>
                <a:spcPct val="105000"/>
              </a:lnSpc>
              <a:spcBef>
                <a:spcPct val="0"/>
              </a:spcBef>
              <a:spcAft>
                <a:spcPts val="600"/>
              </a:spcAft>
            </a:pPr>
            <a:r>
              <a:rPr lang="en-US" sz="3800" b="1">
                <a:solidFill>
                  <a:srgbClr val="FFFFFF"/>
                </a:solidFill>
                <a:latin typeface="+mj-lt"/>
                <a:ea typeface="+mj-ea"/>
                <a:cs typeface="+mj-cs"/>
              </a:rPr>
              <a:t>No more phishing with Counter Challenge Authentication</a:t>
            </a:r>
          </a:p>
        </p:txBody>
      </p:sp>
      <p:sp>
        <p:nvSpPr>
          <p:cNvPr id="20" name="Rounded Rectangle 16">
            <a:extLst>
              <a:ext uri="{FF2B5EF4-FFF2-40B4-BE49-F238E27FC236}">
                <a16:creationId xmlns:a16="http://schemas.microsoft.com/office/drawing/2014/main" id="{5A086AAD-1108-41EB-A7C9-5E22CA942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10472" y="643464"/>
            <a:ext cx="7757804" cy="2817491"/>
          </a:xfrm>
          <a:prstGeom prst="roundRect">
            <a:avLst>
              <a:gd name="adj" fmla="val 3513"/>
            </a:avLst>
          </a:prstGeom>
          <a:solidFill>
            <a:schemeClr val="bg1"/>
          </a:solidFill>
          <a:ln>
            <a:solidFill>
              <a:schemeClr val="accent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82FA0E5-06C5-45DA-9479-72F39AACFB21}"/>
              </a:ext>
            </a:extLst>
          </p:cNvPr>
          <p:cNvPicPr>
            <a:picLocks noChangeAspect="1"/>
          </p:cNvPicPr>
          <p:nvPr/>
        </p:nvPicPr>
        <p:blipFill>
          <a:blip r:embed="rId3"/>
          <a:stretch>
            <a:fillRect/>
          </a:stretch>
        </p:blipFill>
        <p:spPr>
          <a:xfrm>
            <a:off x="2467897" y="966844"/>
            <a:ext cx="7247014" cy="2155986"/>
          </a:xfrm>
          <a:prstGeom prst="rect">
            <a:avLst/>
          </a:prstGeom>
        </p:spPr>
      </p:pic>
    </p:spTree>
    <p:extLst>
      <p:ext uri="{BB962C8B-B14F-4D97-AF65-F5344CB8AC3E}">
        <p14:creationId xmlns:p14="http://schemas.microsoft.com/office/powerpoint/2010/main" val="199858621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550" advTm="30000">
        <p:cover/>
      </p:transition>
    </mc:Choice>
    <mc:Fallback xmlns="">
      <p:transition spd="med" advTm="30000">
        <p:cover/>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 name="Google Shape;65;p15">
            <a:extLst>
              <a:ext uri="{FF2B5EF4-FFF2-40B4-BE49-F238E27FC236}">
                <a16:creationId xmlns:a16="http://schemas.microsoft.com/office/drawing/2014/main" id="{9B319627-AB44-08E2-08F5-CB8722E233F0}"/>
              </a:ext>
            </a:extLst>
          </p:cNvPr>
          <p:cNvSpPr txBox="1">
            <a:spLocks noGrp="1"/>
          </p:cNvSpPr>
          <p:nvPr>
            <p:ph type="ctrTitle"/>
          </p:nvPr>
        </p:nvSpPr>
        <p:spPr>
          <a:xfrm>
            <a:off x="0" y="-19359"/>
            <a:ext cx="12192000" cy="949200"/>
          </a:xfrm>
          <a:prstGeom prst="rect">
            <a:avLst/>
          </a:prstGeom>
        </p:spPr>
        <p:txBody>
          <a:bodyPr spcFirstLastPara="1" vert="horz" wrap="square" lIns="121900" tIns="121900" rIns="121900" bIns="121900" rtlCol="0" anchor="ctr" anchorCtr="0">
            <a:noAutofit/>
          </a:bodyPr>
          <a:lstStyle/>
          <a:p>
            <a:pPr>
              <a:spcBef>
                <a:spcPts val="0"/>
              </a:spcBef>
            </a:pPr>
            <a:r>
              <a:rPr lang="en-IN" sz="3733" dirty="0">
                <a:latin typeface="Univers Condensed" panose="020B0506020202050204" pitchFamily="34" charset="0"/>
              </a:rPr>
              <a:t>Precautions to implementation</a:t>
            </a:r>
            <a:endParaRPr sz="3733" dirty="0">
              <a:latin typeface="Univers Condensed" panose="020B0506020202050204" pitchFamily="34" charset="0"/>
              <a:ea typeface="Fira Sans Extra Condensed"/>
              <a:cs typeface="Calibri" panose="020F0502020204030204" pitchFamily="34" charset="0"/>
              <a:sym typeface="Fira Sans Extra Condensed"/>
            </a:endParaRPr>
          </a:p>
        </p:txBody>
      </p:sp>
      <p:sp>
        <p:nvSpPr>
          <p:cNvPr id="6" name="TextBox 5">
            <a:extLst>
              <a:ext uri="{FF2B5EF4-FFF2-40B4-BE49-F238E27FC236}">
                <a16:creationId xmlns:a16="http://schemas.microsoft.com/office/drawing/2014/main" id="{03A1840A-7F1D-BD4F-A8CC-6126138B3F72}"/>
              </a:ext>
            </a:extLst>
          </p:cNvPr>
          <p:cNvSpPr txBox="1"/>
          <p:nvPr/>
        </p:nvSpPr>
        <p:spPr>
          <a:xfrm>
            <a:off x="215152" y="966788"/>
            <a:ext cx="11976849" cy="2923877"/>
          </a:xfrm>
          <a:prstGeom prst="rect">
            <a:avLst/>
          </a:prstGeom>
          <a:noFill/>
        </p:spPr>
        <p:txBody>
          <a:bodyPr wrap="square" rtlCol="0">
            <a:spAutoFit/>
          </a:bodyPr>
          <a:lstStyle/>
          <a:p>
            <a:pPr marL="457189" indent="-457189">
              <a:spcAft>
                <a:spcPts val="1600"/>
              </a:spcAft>
              <a:buClr>
                <a:schemeClr val="tx1">
                  <a:lumMod val="65000"/>
                  <a:lumOff val="35000"/>
                </a:schemeClr>
              </a:buClr>
              <a:buFont typeface="Wingdings" panose="05000000000000000000" pitchFamily="2" charset="2"/>
              <a:buChar char="§"/>
            </a:pPr>
            <a:r>
              <a:rPr lang="en-IN" sz="2400" dirty="0">
                <a:latin typeface="Calibri" panose="020F0502020204030204" pitchFamily="34" charset="0"/>
                <a:cs typeface="Calibri" panose="020F0502020204030204" pitchFamily="34" charset="0"/>
              </a:rPr>
              <a:t>Keep a record of user’s failed logins and the data served in counter challenge of such login session.</a:t>
            </a:r>
          </a:p>
          <a:p>
            <a:pPr>
              <a:buClr>
                <a:schemeClr val="tx1">
                  <a:lumMod val="65000"/>
                  <a:lumOff val="35000"/>
                </a:schemeClr>
              </a:buClr>
            </a:pPr>
            <a:r>
              <a:rPr lang="en-IN" sz="2400" dirty="0">
                <a:latin typeface="Calibri" panose="020F0502020204030204" pitchFamily="34" charset="0"/>
                <a:cs typeface="Calibri" panose="020F0502020204030204" pitchFamily="34" charset="0"/>
              </a:rPr>
              <a:t>     When 30% of his counter challenge data is served in failed      </a:t>
            </a:r>
          </a:p>
          <a:p>
            <a:pPr>
              <a:spcAft>
                <a:spcPts val="1600"/>
              </a:spcAft>
              <a:buClr>
                <a:schemeClr val="tx1">
                  <a:lumMod val="65000"/>
                  <a:lumOff val="35000"/>
                </a:schemeClr>
              </a:buClr>
            </a:pPr>
            <a:r>
              <a:rPr lang="en-IN" sz="2400" dirty="0">
                <a:latin typeface="Calibri" panose="020F0502020204030204" pitchFamily="34" charset="0"/>
                <a:cs typeface="Calibri" panose="020F0502020204030204" pitchFamily="34" charset="0"/>
              </a:rPr>
              <a:t>       logins, ask him to check email.</a:t>
            </a:r>
          </a:p>
          <a:p>
            <a:pPr>
              <a:spcAft>
                <a:spcPts val="1600"/>
              </a:spcAft>
              <a:buClr>
                <a:schemeClr val="tx1">
                  <a:lumMod val="65000"/>
                  <a:lumOff val="35000"/>
                </a:schemeClr>
              </a:buClr>
            </a:pPr>
            <a:r>
              <a:rPr lang="en-IN" sz="2400" dirty="0">
                <a:latin typeface="Calibri" panose="020F0502020204030204" pitchFamily="34" charset="0"/>
                <a:cs typeface="Calibri" panose="020F0502020204030204" pitchFamily="34" charset="0"/>
              </a:rPr>
              <a:t>     Let the user click the link to add new data elements.</a:t>
            </a:r>
          </a:p>
          <a:p>
            <a:pPr>
              <a:buClr>
                <a:schemeClr val="tx1">
                  <a:lumMod val="65000"/>
                  <a:lumOff val="35000"/>
                </a:schemeClr>
              </a:buClr>
            </a:pPr>
            <a:r>
              <a:rPr lang="en-IN" sz="2400" dirty="0">
                <a:latin typeface="Calibri" panose="020F0502020204030204" pitchFamily="34" charset="0"/>
                <a:cs typeface="Calibri" panose="020F0502020204030204" pitchFamily="34" charset="0"/>
                <a:sym typeface="Fira Sans Extra Condensed"/>
              </a:rPr>
              <a:t>     It will narrow down phisher’s chances of success</a:t>
            </a:r>
          </a:p>
        </p:txBody>
      </p:sp>
    </p:spTree>
    <p:extLst>
      <p:ext uri="{BB962C8B-B14F-4D97-AF65-F5344CB8AC3E}">
        <p14:creationId xmlns:p14="http://schemas.microsoft.com/office/powerpoint/2010/main" val="3922612223"/>
      </p:ext>
    </p:extLst>
  </p:cSld>
  <p:clrMapOvr>
    <a:masterClrMapping/>
  </p:clrMapOvr>
  <mc:AlternateContent xmlns:mc="http://schemas.openxmlformats.org/markup-compatibility/2006" xmlns:p14="http://schemas.microsoft.com/office/powerpoint/2010/main">
    <mc:Choice Requires="p14">
      <p:transition spd="med" p14:dur="550" advTm="30000">
        <p:cover/>
      </p:transition>
    </mc:Choice>
    <mc:Fallback xmlns="">
      <p:transition spd="med" advTm="30000">
        <p:cover/>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 name="Google Shape;65;p15">
            <a:extLst>
              <a:ext uri="{FF2B5EF4-FFF2-40B4-BE49-F238E27FC236}">
                <a16:creationId xmlns:a16="http://schemas.microsoft.com/office/drawing/2014/main" id="{9B319627-AB44-08E2-08F5-CB8722E233F0}"/>
              </a:ext>
            </a:extLst>
          </p:cNvPr>
          <p:cNvSpPr txBox="1">
            <a:spLocks noGrp="1"/>
          </p:cNvSpPr>
          <p:nvPr>
            <p:ph type="ctrTitle"/>
          </p:nvPr>
        </p:nvSpPr>
        <p:spPr>
          <a:xfrm>
            <a:off x="0" y="-19359"/>
            <a:ext cx="12192000" cy="949200"/>
          </a:xfrm>
          <a:prstGeom prst="rect">
            <a:avLst/>
          </a:prstGeom>
        </p:spPr>
        <p:txBody>
          <a:bodyPr spcFirstLastPara="1" vert="horz" wrap="square" lIns="121900" tIns="121900" rIns="121900" bIns="121900" rtlCol="0" anchor="ctr" anchorCtr="0">
            <a:noAutofit/>
          </a:bodyPr>
          <a:lstStyle/>
          <a:p>
            <a:pPr>
              <a:spcBef>
                <a:spcPts val="0"/>
              </a:spcBef>
            </a:pPr>
            <a:r>
              <a:rPr lang="en-IN" sz="3733" dirty="0">
                <a:latin typeface="Univers Condensed" panose="020B0506020202050204" pitchFamily="34" charset="0"/>
              </a:rPr>
              <a:t>Precautions to implementation</a:t>
            </a:r>
            <a:endParaRPr sz="3733" dirty="0">
              <a:latin typeface="Univers Condensed" panose="020B0506020202050204" pitchFamily="34" charset="0"/>
              <a:ea typeface="Fira Sans Extra Condensed"/>
              <a:cs typeface="Calibri" panose="020F0502020204030204" pitchFamily="34" charset="0"/>
              <a:sym typeface="Fira Sans Extra Condensed"/>
            </a:endParaRPr>
          </a:p>
        </p:txBody>
      </p:sp>
      <p:sp>
        <p:nvSpPr>
          <p:cNvPr id="6" name="TextBox 5">
            <a:extLst>
              <a:ext uri="{FF2B5EF4-FFF2-40B4-BE49-F238E27FC236}">
                <a16:creationId xmlns:a16="http://schemas.microsoft.com/office/drawing/2014/main" id="{03A1840A-7F1D-BD4F-A8CC-6126138B3F72}"/>
              </a:ext>
            </a:extLst>
          </p:cNvPr>
          <p:cNvSpPr txBox="1"/>
          <p:nvPr/>
        </p:nvSpPr>
        <p:spPr>
          <a:xfrm>
            <a:off x="215152" y="966787"/>
            <a:ext cx="11976849" cy="3529171"/>
          </a:xfrm>
          <a:prstGeom prst="rect">
            <a:avLst/>
          </a:prstGeom>
          <a:noFill/>
        </p:spPr>
        <p:txBody>
          <a:bodyPr wrap="square" rtlCol="0">
            <a:spAutoFit/>
          </a:bodyPr>
          <a:lstStyle/>
          <a:p>
            <a:pPr marL="457189" indent="-457189">
              <a:spcAft>
                <a:spcPts val="1600"/>
              </a:spcAft>
              <a:buClr>
                <a:schemeClr val="tx1">
                  <a:lumMod val="65000"/>
                  <a:lumOff val="35000"/>
                </a:schemeClr>
              </a:buClr>
              <a:buFont typeface="Wingdings" panose="05000000000000000000" pitchFamily="2" charset="2"/>
              <a:buChar char="§"/>
            </a:pPr>
            <a:r>
              <a:rPr lang="en-IN" sz="2400" dirty="0">
                <a:latin typeface="Calibri" panose="020F0502020204030204" pitchFamily="34" charset="0"/>
                <a:cs typeface="Calibri" panose="020F0502020204030204" pitchFamily="34" charset="0"/>
              </a:rPr>
              <a:t>Instead of recording the same data elements for every user, encourage users to define their own data elements, it makes phishing extremely difficult.  Every user has unique life events and unique data.</a:t>
            </a:r>
            <a:r>
              <a:rPr lang="en-IN" sz="2400" dirty="0">
                <a:latin typeface="Calibri" panose="020F0502020204030204" pitchFamily="34" charset="0"/>
                <a:cs typeface="Calibri" panose="020F0502020204030204" pitchFamily="34" charset="0"/>
                <a:sym typeface="Fira Sans Extra Condensed"/>
              </a:rPr>
              <a:t>  Phishers will have to study each user’s data before phishing</a:t>
            </a:r>
          </a:p>
          <a:p>
            <a:pPr marL="457189" indent="-457189">
              <a:buClr>
                <a:schemeClr val="tx1">
                  <a:lumMod val="65000"/>
                  <a:lumOff val="35000"/>
                </a:schemeClr>
              </a:buClr>
              <a:buFont typeface="Wingdings" panose="05000000000000000000" pitchFamily="2" charset="2"/>
              <a:buChar char="§"/>
            </a:pPr>
            <a:r>
              <a:rPr lang="en-IN" sz="2400" dirty="0">
                <a:latin typeface="Calibri" panose="020F0502020204030204" pitchFamily="34" charset="0"/>
                <a:cs typeface="Calibri" panose="020F0502020204030204" pitchFamily="34" charset="0"/>
              </a:rPr>
              <a:t>Implement Defence Mechanisms for DDOS Attacks.</a:t>
            </a:r>
          </a:p>
          <a:p>
            <a:pPr marL="457189" indent="-457189">
              <a:buClr>
                <a:schemeClr val="tx1">
                  <a:lumMod val="65000"/>
                  <a:lumOff val="35000"/>
                </a:schemeClr>
              </a:buClr>
              <a:buFont typeface="Wingdings" panose="05000000000000000000" pitchFamily="2" charset="2"/>
              <a:buChar char="§"/>
            </a:pPr>
            <a:endParaRPr lang="en-IN" sz="2400" dirty="0">
              <a:latin typeface="Calibri" panose="020F0502020204030204" pitchFamily="34" charset="0"/>
              <a:cs typeface="Calibri" panose="020F0502020204030204" pitchFamily="34" charset="0"/>
            </a:endParaRPr>
          </a:p>
          <a:p>
            <a:pPr marL="457189" indent="-457189">
              <a:buClr>
                <a:schemeClr val="tx1">
                  <a:lumMod val="65000"/>
                  <a:lumOff val="35000"/>
                </a:schemeClr>
              </a:buClr>
              <a:buFont typeface="Wingdings" panose="05000000000000000000" pitchFamily="2" charset="2"/>
              <a:buChar char="§"/>
            </a:pPr>
            <a:r>
              <a:rPr lang="en-IN" sz="2400" dirty="0">
                <a:latin typeface="Calibri" panose="020F0502020204030204" pitchFamily="34" charset="0"/>
                <a:cs typeface="Calibri" panose="020F0502020204030204" pitchFamily="34" charset="0"/>
              </a:rPr>
              <a:t>Block IP Addresses temporarily from where more than one user makes a counter challenge followed by void or failed login </a:t>
            </a:r>
          </a:p>
          <a:p>
            <a:pPr>
              <a:buClr>
                <a:schemeClr val="tx1">
                  <a:lumMod val="65000"/>
                  <a:lumOff val="35000"/>
                </a:schemeClr>
              </a:buClr>
            </a:pPr>
            <a:endParaRPr lang="en-IN" sz="2400" dirty="0">
              <a:latin typeface="Calibri" panose="020F0502020204030204" pitchFamily="34" charset="0"/>
              <a:cs typeface="Calibri" panose="020F0502020204030204" pitchFamily="34" charset="0"/>
              <a:sym typeface="Fira Sans Extra Condensed"/>
            </a:endParaRPr>
          </a:p>
          <a:p>
            <a:pPr>
              <a:buClr>
                <a:schemeClr val="tx1">
                  <a:lumMod val="65000"/>
                  <a:lumOff val="35000"/>
                </a:schemeClr>
              </a:buClr>
            </a:pPr>
            <a:endParaRPr lang="en-IN" dirty="0">
              <a:latin typeface="Calibri" panose="020F0502020204030204" pitchFamily="34" charset="0"/>
              <a:cs typeface="Calibri" panose="020F0502020204030204" pitchFamily="34" charset="0"/>
              <a:sym typeface="Fira Sans Extra Condensed"/>
            </a:endParaRPr>
          </a:p>
        </p:txBody>
      </p:sp>
    </p:spTree>
    <p:extLst>
      <p:ext uri="{BB962C8B-B14F-4D97-AF65-F5344CB8AC3E}">
        <p14:creationId xmlns:p14="http://schemas.microsoft.com/office/powerpoint/2010/main" val="3575388639"/>
      </p:ext>
    </p:extLst>
  </p:cSld>
  <p:clrMapOvr>
    <a:masterClrMapping/>
  </p:clrMapOvr>
  <mc:AlternateContent xmlns:mc="http://schemas.openxmlformats.org/markup-compatibility/2006" xmlns:p14="http://schemas.microsoft.com/office/powerpoint/2010/main">
    <mc:Choice Requires="p14">
      <p:transition spd="med" p14:dur="550" advTm="30000">
        <p:cover/>
      </p:transition>
    </mc:Choice>
    <mc:Fallback xmlns="">
      <p:transition spd="med" advTm="30000">
        <p:cover/>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 name="TextBox 4">
            <a:extLst>
              <a:ext uri="{FF2B5EF4-FFF2-40B4-BE49-F238E27FC236}">
                <a16:creationId xmlns:a16="http://schemas.microsoft.com/office/drawing/2014/main" id="{844DD294-8BD1-7BC4-2C71-7B6131D0BF64}"/>
              </a:ext>
            </a:extLst>
          </p:cNvPr>
          <p:cNvSpPr txBox="1"/>
          <p:nvPr/>
        </p:nvSpPr>
        <p:spPr>
          <a:xfrm>
            <a:off x="391457" y="234022"/>
            <a:ext cx="11976849" cy="625877"/>
          </a:xfrm>
          <a:prstGeom prst="rect">
            <a:avLst/>
          </a:prstGeom>
          <a:noFill/>
        </p:spPr>
        <p:txBody>
          <a:bodyPr wrap="square" rtlCol="0">
            <a:spAutoFit/>
          </a:bodyPr>
          <a:lstStyle/>
          <a:p>
            <a:pPr marL="457189" indent="-457189">
              <a:buClr>
                <a:schemeClr val="tx1">
                  <a:lumMod val="65000"/>
                  <a:lumOff val="35000"/>
                </a:schemeClr>
              </a:buClr>
              <a:buFont typeface="Wingdings" panose="05000000000000000000" pitchFamily="2" charset="2"/>
              <a:buChar char="§"/>
            </a:pPr>
            <a:r>
              <a:rPr lang="en-IN" sz="3467" b="1" dirty="0">
                <a:latin typeface="Calibri" panose="020F0502020204030204" pitchFamily="34" charset="0"/>
                <a:cs typeface="Calibri" panose="020F0502020204030204" pitchFamily="34" charset="0"/>
              </a:rPr>
              <a:t>Server Response Locations</a:t>
            </a:r>
            <a:endParaRPr lang="en-IN" sz="3467" b="1" dirty="0">
              <a:latin typeface="Calibri" panose="020F0502020204030204" pitchFamily="34" charset="0"/>
              <a:cs typeface="Calibri" panose="020F0502020204030204" pitchFamily="34" charset="0"/>
              <a:sym typeface="Fira Sans Extra Condensed"/>
            </a:endParaRPr>
          </a:p>
        </p:txBody>
      </p:sp>
      <p:sp>
        <p:nvSpPr>
          <p:cNvPr id="6" name="TextBox 5">
            <a:extLst>
              <a:ext uri="{FF2B5EF4-FFF2-40B4-BE49-F238E27FC236}">
                <a16:creationId xmlns:a16="http://schemas.microsoft.com/office/drawing/2014/main" id="{C128A4E9-43FE-A02C-A7C0-E109FF370CBE}"/>
              </a:ext>
            </a:extLst>
          </p:cNvPr>
          <p:cNvSpPr txBox="1"/>
          <p:nvPr/>
        </p:nvSpPr>
        <p:spPr>
          <a:xfrm>
            <a:off x="750041" y="1168520"/>
            <a:ext cx="10930971" cy="3498394"/>
          </a:xfrm>
          <a:prstGeom prst="rect">
            <a:avLst/>
          </a:prstGeom>
          <a:noFill/>
        </p:spPr>
        <p:txBody>
          <a:bodyPr wrap="square" rtlCol="0">
            <a:spAutoFit/>
          </a:bodyPr>
          <a:lstStyle/>
          <a:p>
            <a:pPr marL="609585" indent="-609585">
              <a:spcAft>
                <a:spcPts val="1600"/>
              </a:spcAft>
              <a:buFont typeface="Arial" panose="020B0604020202020204" pitchFamily="34" charset="0"/>
              <a:buChar char="•"/>
            </a:pPr>
            <a:r>
              <a:rPr lang="en-IN" sz="2400" dirty="0">
                <a:latin typeface="Calibri" panose="020F0502020204030204" pitchFamily="34" charset="0"/>
                <a:cs typeface="Calibri" panose="020F0502020204030204" pitchFamily="34" charset="0"/>
              </a:rPr>
              <a:t>Server response may be sent to the below as per user choice</a:t>
            </a:r>
          </a:p>
          <a:p>
            <a:pPr>
              <a:spcAft>
                <a:spcPts val="800"/>
              </a:spcAft>
            </a:pPr>
            <a:r>
              <a:rPr lang="en-IN" sz="2400" dirty="0">
                <a:latin typeface="Calibri" panose="020F0502020204030204" pitchFamily="34" charset="0"/>
                <a:cs typeface="Calibri" panose="020F0502020204030204" pitchFamily="34" charset="0"/>
              </a:rPr>
              <a:t>       Same login page</a:t>
            </a:r>
          </a:p>
          <a:p>
            <a:pPr>
              <a:spcAft>
                <a:spcPts val="1600"/>
              </a:spcAft>
            </a:pPr>
            <a:r>
              <a:rPr lang="en-IN" sz="2400" dirty="0">
                <a:latin typeface="Calibri" panose="020F0502020204030204" pitchFamily="34" charset="0"/>
                <a:cs typeface="Calibri" panose="020F0502020204030204" pitchFamily="34" charset="0"/>
              </a:rPr>
              <a:t>         need to take care of data gathering attacks</a:t>
            </a:r>
          </a:p>
          <a:p>
            <a:pPr>
              <a:spcAft>
                <a:spcPts val="800"/>
              </a:spcAft>
            </a:pPr>
            <a:r>
              <a:rPr lang="en-IN" sz="2400" dirty="0">
                <a:latin typeface="Calibri" panose="020F0502020204030204" pitchFamily="34" charset="0"/>
                <a:cs typeface="Calibri" panose="020F0502020204030204" pitchFamily="34" charset="0"/>
              </a:rPr>
              <a:t>       User’s email address</a:t>
            </a:r>
          </a:p>
          <a:p>
            <a:pPr>
              <a:spcAft>
                <a:spcPts val="1600"/>
              </a:spcAft>
            </a:pPr>
            <a:r>
              <a:rPr lang="en-IN" sz="2400" dirty="0">
                <a:latin typeface="Calibri" panose="020F0502020204030204" pitchFamily="34" charset="0"/>
                <a:cs typeface="Calibri" panose="020F0502020204030204" pitchFamily="34" charset="0"/>
              </a:rPr>
              <a:t>          no threat of data gathering attacks</a:t>
            </a:r>
          </a:p>
          <a:p>
            <a:r>
              <a:rPr lang="en-IN" sz="2400" dirty="0">
                <a:latin typeface="Calibri" panose="020F0502020204030204" pitchFamily="34" charset="0"/>
                <a:cs typeface="Calibri" panose="020F0502020204030204" pitchFamily="34" charset="0"/>
              </a:rPr>
              <a:t>       User’s mobile phone</a:t>
            </a:r>
          </a:p>
          <a:p>
            <a:r>
              <a:rPr lang="en-IN" sz="2400" dirty="0">
                <a:latin typeface="Calibri" panose="020F0502020204030204" pitchFamily="34" charset="0"/>
                <a:cs typeface="Calibri" panose="020F0502020204030204" pitchFamily="34" charset="0"/>
              </a:rPr>
              <a:t>         no threat of data gathering attacks</a:t>
            </a:r>
          </a:p>
        </p:txBody>
      </p:sp>
    </p:spTree>
    <p:extLst>
      <p:ext uri="{BB962C8B-B14F-4D97-AF65-F5344CB8AC3E}">
        <p14:creationId xmlns:p14="http://schemas.microsoft.com/office/powerpoint/2010/main" val="2123715556"/>
      </p:ext>
    </p:extLst>
  </p:cSld>
  <p:clrMapOvr>
    <a:masterClrMapping/>
  </p:clrMapOvr>
  <mc:AlternateContent xmlns:mc="http://schemas.openxmlformats.org/markup-compatibility/2006" xmlns:p14="http://schemas.microsoft.com/office/powerpoint/2010/main">
    <mc:Choice Requires="p14">
      <p:transition spd="med" p14:dur="550" advTm="30000">
        <p:cover/>
      </p:transition>
    </mc:Choice>
    <mc:Fallback xmlns="">
      <p:transition spd="med" advTm="30000">
        <p:cove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Freeform 6">
            <a:extLst>
              <a:ext uri="{FF2B5EF4-FFF2-40B4-BE49-F238E27FC236}">
                <a16:creationId xmlns:a16="http://schemas.microsoft.com/office/drawing/2014/main" id="{E446B7E6-8568-417F-959E-DB3D1E70F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11" name="Rectangle 10">
            <a:extLst>
              <a:ext uri="{FF2B5EF4-FFF2-40B4-BE49-F238E27FC236}">
                <a16:creationId xmlns:a16="http://schemas.microsoft.com/office/drawing/2014/main" id="{54047A07-72EC-41BC-A55F-C264F639FB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Magnifying glass and question mark">
            <a:extLst>
              <a:ext uri="{FF2B5EF4-FFF2-40B4-BE49-F238E27FC236}">
                <a16:creationId xmlns:a16="http://schemas.microsoft.com/office/drawing/2014/main" id="{2D2EE215-1CCE-7E87-25C8-BD92194C6563}"/>
              </a:ext>
            </a:extLst>
          </p:cNvPr>
          <p:cNvPicPr>
            <a:picLocks noChangeAspect="1"/>
          </p:cNvPicPr>
          <p:nvPr/>
        </p:nvPicPr>
        <p:blipFill rotWithShape="1">
          <a:blip r:embed="rId2">
            <a:alphaModFix amt="40000"/>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3B7443BF-FD3D-EAA5-34CD-100D6FD5ABFA}"/>
              </a:ext>
            </a:extLst>
          </p:cNvPr>
          <p:cNvSpPr>
            <a:spLocks noGrp="1"/>
          </p:cNvSpPr>
          <p:nvPr>
            <p:ph type="title"/>
          </p:nvPr>
        </p:nvSpPr>
        <p:spPr>
          <a:xfrm>
            <a:off x="810000" y="458702"/>
            <a:ext cx="10572000" cy="2397296"/>
          </a:xfrm>
        </p:spPr>
        <p:txBody>
          <a:bodyPr vert="horz" lIns="91440" tIns="45720" rIns="91440" bIns="45720" rtlCol="0" anchor="b">
            <a:normAutofit/>
          </a:bodyPr>
          <a:lstStyle/>
          <a:p>
            <a:r>
              <a:rPr lang="en-US" sz="5400" dirty="0"/>
              <a:t>Why new Intervention to Phishing</a:t>
            </a:r>
          </a:p>
        </p:txBody>
      </p:sp>
      <p:sp>
        <p:nvSpPr>
          <p:cNvPr id="4" name="TextBox 3">
            <a:extLst>
              <a:ext uri="{FF2B5EF4-FFF2-40B4-BE49-F238E27FC236}">
                <a16:creationId xmlns:a16="http://schemas.microsoft.com/office/drawing/2014/main" id="{79274C45-D7CB-D1A3-0666-94AB9D9809BF}"/>
              </a:ext>
            </a:extLst>
          </p:cNvPr>
          <p:cNvSpPr txBox="1"/>
          <p:nvPr/>
        </p:nvSpPr>
        <p:spPr>
          <a:xfrm>
            <a:off x="1521316" y="3429000"/>
            <a:ext cx="8579031" cy="3046988"/>
          </a:xfrm>
          <a:prstGeom prst="rect">
            <a:avLst/>
          </a:prstGeom>
          <a:noFill/>
        </p:spPr>
        <p:txBody>
          <a:bodyPr wrap="square">
            <a:spAutoFit/>
          </a:bodyPr>
          <a:lstStyle/>
          <a:p>
            <a:r>
              <a:rPr lang="en-US" sz="2400" b="1" dirty="0">
                <a:effectLst>
                  <a:outerShdw blurRad="38100" dist="19050" dir="2700000" algn="tl">
                    <a:schemeClr val="dk1">
                      <a:alpha val="40000"/>
                    </a:schemeClr>
                  </a:outerShdw>
                </a:effectLst>
                <a:latin typeface="Franklin Gothic Book" panose="020B0503020102020204" pitchFamily="34" charset="0"/>
                <a:ea typeface="Times New Roman" panose="02020603050405020304" pitchFamily="18" charset="0"/>
              </a:rPr>
              <a:t>It only takes 1 Phishing attack for a user or business to fall victim.</a:t>
            </a:r>
            <a:endParaRPr lang="en-US" sz="2400" b="1" dirty="0">
              <a:effectLst/>
              <a:latin typeface="Times New Roman" panose="02020603050405020304" pitchFamily="18" charset="0"/>
              <a:ea typeface="Times New Roman" panose="02020603050405020304" pitchFamily="18" charset="0"/>
            </a:endParaRPr>
          </a:p>
          <a:p>
            <a:pPr marL="0" marR="0"/>
            <a:endParaRPr lang="en-US" sz="2400" b="1" dirty="0">
              <a:ln>
                <a:noFill/>
              </a:ln>
              <a:effectLst>
                <a:outerShdw blurRad="38100" dist="19050" dir="2700000" algn="tl">
                  <a:schemeClr val="dk1">
                    <a:alpha val="40000"/>
                  </a:schemeClr>
                </a:outerShdw>
              </a:effectLst>
              <a:latin typeface="Franklin Gothic Book" panose="020B0503020102020204" pitchFamily="34" charset="0"/>
              <a:ea typeface="Times New Roman" panose="02020603050405020304" pitchFamily="18" charset="0"/>
            </a:endParaRPr>
          </a:p>
          <a:p>
            <a:pPr marL="0" marR="0"/>
            <a:r>
              <a:rPr lang="en-US" sz="2400" b="1" dirty="0">
                <a:ln>
                  <a:noFill/>
                </a:ln>
                <a:effectLst>
                  <a:outerShdw blurRad="38100" dist="19050" dir="2700000" algn="tl">
                    <a:schemeClr val="dk1">
                      <a:alpha val="40000"/>
                    </a:schemeClr>
                  </a:outerShdw>
                </a:effectLst>
                <a:latin typeface="Franklin Gothic Book" panose="020B0503020102020204" pitchFamily="34" charset="0"/>
                <a:ea typeface="Times New Roman" panose="02020603050405020304" pitchFamily="18" charset="0"/>
              </a:rPr>
              <a:t>Our core services are focused on delivering a comprehensive solution delivering a constant </a:t>
            </a:r>
            <a:r>
              <a:rPr lang="en-US" sz="2400" b="1" dirty="0">
                <a:effectLst>
                  <a:outerShdw blurRad="38100" dist="19050" dir="2700000" algn="tl">
                    <a:schemeClr val="dk1">
                      <a:alpha val="40000"/>
                    </a:schemeClr>
                  </a:outerShdw>
                </a:effectLst>
                <a:latin typeface="Franklin Gothic Book" panose="020B0503020102020204" pitchFamily="34" charset="0"/>
                <a:ea typeface="Times New Roman" panose="02020603050405020304" pitchFamily="18" charset="0"/>
              </a:rPr>
              <a:t>C</a:t>
            </a:r>
            <a:r>
              <a:rPr lang="en-US" sz="2400" b="1" dirty="0">
                <a:ln>
                  <a:noFill/>
                </a:ln>
                <a:effectLst>
                  <a:outerShdw blurRad="38100" dist="19050" dir="2700000" algn="tl">
                    <a:schemeClr val="dk1">
                      <a:alpha val="40000"/>
                    </a:schemeClr>
                  </a:outerShdw>
                </a:effectLst>
                <a:latin typeface="Franklin Gothic Book" panose="020B0503020102020204" pitchFamily="34" charset="0"/>
                <a:ea typeface="Times New Roman" panose="02020603050405020304" pitchFamily="18" charset="0"/>
              </a:rPr>
              <a:t>yber defense solution, in the ever- evolving world of cyber threats.</a:t>
            </a:r>
          </a:p>
          <a:p>
            <a:pPr marL="0" marR="0"/>
            <a:endParaRPr lang="en-US" sz="2400" b="1" dirty="0">
              <a:effectLst>
                <a:outerShdw blurRad="38100" dist="19050" dir="2700000" algn="tl">
                  <a:schemeClr val="dk1">
                    <a:alpha val="40000"/>
                  </a:schemeClr>
                </a:outerShdw>
              </a:effectLst>
              <a:latin typeface="Franklin Gothic Book" panose="020B0503020102020204" pitchFamily="34" charset="0"/>
              <a:ea typeface="Times New Roman" panose="02020603050405020304" pitchFamily="18" charset="0"/>
            </a:endParaRPr>
          </a:p>
          <a:p>
            <a:pPr marL="0" marR="0"/>
            <a:r>
              <a:rPr lang="en-US" sz="2400" b="1" dirty="0">
                <a:effectLst>
                  <a:outerShdw blurRad="38100" dist="19050" dir="2700000" algn="tl">
                    <a:schemeClr val="dk1">
                      <a:alpha val="40000"/>
                    </a:schemeClr>
                  </a:outerShdw>
                </a:effectLst>
                <a:latin typeface="Franklin Gothic Book" panose="020B0503020102020204" pitchFamily="34" charset="0"/>
                <a:ea typeface="Times New Roman" panose="02020603050405020304" pitchFamily="18" charset="0"/>
              </a:rPr>
              <a:t>.</a:t>
            </a:r>
            <a:endParaRPr lang="en-US" sz="24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62618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54"/>
        <p:cNvGrpSpPr/>
        <p:nvPr/>
      </p:nvGrpSpPr>
      <p:grpSpPr>
        <a:xfrm>
          <a:off x="0" y="0"/>
          <a:ext cx="0" cy="0"/>
          <a:chOff x="0" y="0"/>
          <a:chExt cx="0" cy="0"/>
        </a:xfrm>
      </p:grpSpPr>
      <p:sp>
        <p:nvSpPr>
          <p:cNvPr id="114" name="Freeform 6">
            <a:extLst>
              <a:ext uri="{FF2B5EF4-FFF2-40B4-BE49-F238E27FC236}">
                <a16:creationId xmlns:a16="http://schemas.microsoft.com/office/drawing/2014/main" id="{8EE457FF-670E-4EC1-ACD4-1173DA9A79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6="http://schemas.microsoft.com/office/drawing/2014/main"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116" name="Rectangle 115">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5" name="Google Shape;65;p15"/>
          <p:cNvSpPr txBox="1">
            <a:spLocks noGrp="1"/>
          </p:cNvSpPr>
          <p:nvPr>
            <p:ph type="ctrTitle"/>
          </p:nvPr>
        </p:nvSpPr>
        <p:spPr>
          <a:xfrm>
            <a:off x="451515" y="1734857"/>
            <a:ext cx="3765483" cy="3388287"/>
          </a:xfrm>
          <a:prstGeom prst="rect">
            <a:avLst/>
          </a:prstGeom>
        </p:spPr>
        <p:txBody>
          <a:bodyPr spcFirstLastPara="1" vert="horz" lIns="91440" tIns="45720" rIns="91440" bIns="45720" rtlCol="0" anchor="ctr" anchorCtr="0">
            <a:normAutofit/>
          </a:bodyPr>
          <a:lstStyle/>
          <a:p>
            <a:r>
              <a:rPr lang="en-US" sz="4000">
                <a:sym typeface="Fira Sans Extra Condensed"/>
              </a:rPr>
              <a:t>Changing</a:t>
            </a:r>
            <a:br>
              <a:rPr lang="en-US" sz="4000">
                <a:sym typeface="Fira Sans Extra Condensed"/>
              </a:rPr>
            </a:br>
            <a:r>
              <a:rPr lang="en-US" sz="4000">
                <a:sym typeface="Fira Sans Extra Condensed"/>
              </a:rPr>
              <a:t>Dynamics</a:t>
            </a:r>
          </a:p>
        </p:txBody>
      </p:sp>
      <p:sp>
        <p:nvSpPr>
          <p:cNvPr id="109" name="TextBox 108">
            <a:extLst>
              <a:ext uri="{FF2B5EF4-FFF2-40B4-BE49-F238E27FC236}">
                <a16:creationId xmlns:a16="http://schemas.microsoft.com/office/drawing/2014/main" id="{E6E6886E-17BC-44B0-AF3A-2F84A2786B28}"/>
              </a:ext>
            </a:extLst>
          </p:cNvPr>
          <p:cNvSpPr txBox="1"/>
          <p:nvPr/>
        </p:nvSpPr>
        <p:spPr>
          <a:xfrm>
            <a:off x="6008068" y="978993"/>
            <a:ext cx="5365218" cy="4900014"/>
          </a:xfrm>
          <a:prstGeom prst="rect">
            <a:avLst/>
          </a:prstGeom>
          <a:effectLst/>
        </p:spPr>
        <p:txBody>
          <a:bodyPr vert="horz" lIns="91440" tIns="45720" rIns="91440" bIns="45720" rtlCol="0" anchor="ctr">
            <a:normAutofit/>
          </a:bodyPr>
          <a:lstStyle/>
          <a:p>
            <a:pPr marL="457189" indent="-457189">
              <a:spcBef>
                <a:spcPct val="20000"/>
              </a:spcBef>
              <a:spcAft>
                <a:spcPts val="600"/>
              </a:spcAft>
              <a:buClr>
                <a:schemeClr val="accent1"/>
              </a:buClr>
              <a:buFont typeface="Wingdings 2" charset="2"/>
              <a:buChar char=""/>
            </a:pPr>
            <a:r>
              <a:rPr lang="en-US" dirty="0">
                <a:sym typeface="Fira Sans Extra Condensed"/>
              </a:rPr>
              <a:t>Current Ant-Phishing is still allowing attacks.</a:t>
            </a:r>
          </a:p>
          <a:p>
            <a:pPr marL="457189" indent="-457189">
              <a:spcBef>
                <a:spcPct val="20000"/>
              </a:spcBef>
              <a:spcAft>
                <a:spcPts val="600"/>
              </a:spcAft>
              <a:buClr>
                <a:schemeClr val="accent1"/>
              </a:buClr>
              <a:buFont typeface="Wingdings 2" charset="2"/>
              <a:buChar char=""/>
            </a:pPr>
            <a:r>
              <a:rPr lang="en-US" dirty="0">
                <a:sym typeface="Fira Sans Extra Condensed"/>
              </a:rPr>
              <a:t>Businesses can now protect users.</a:t>
            </a:r>
          </a:p>
          <a:p>
            <a:pPr marL="457189" indent="-457189">
              <a:spcBef>
                <a:spcPct val="20000"/>
              </a:spcBef>
              <a:spcAft>
                <a:spcPts val="600"/>
              </a:spcAft>
              <a:buClr>
                <a:schemeClr val="accent1"/>
              </a:buClr>
              <a:buFont typeface="Wingdings 2" charset="2"/>
              <a:buChar char=""/>
            </a:pPr>
            <a:r>
              <a:rPr lang="en-US" dirty="0">
                <a:sym typeface="Fira Sans Extra Condensed"/>
              </a:rPr>
              <a:t>Creating new Standards and Policies for more Cyber Security control.</a:t>
            </a:r>
          </a:p>
          <a:p>
            <a:pPr>
              <a:spcBef>
                <a:spcPct val="20000"/>
              </a:spcBef>
              <a:spcAft>
                <a:spcPts val="600"/>
              </a:spcAft>
              <a:buClr>
                <a:schemeClr val="accent1"/>
              </a:buClr>
            </a:pPr>
            <a:endParaRPr lang="en-US" dirty="0">
              <a:sym typeface="Fira Sans Extra Condensed"/>
            </a:endParaRPr>
          </a:p>
        </p:txBody>
      </p:sp>
    </p:spTree>
    <p:extLst>
      <p:ext uri="{BB962C8B-B14F-4D97-AF65-F5344CB8AC3E}">
        <p14:creationId xmlns:p14="http://schemas.microsoft.com/office/powerpoint/2010/main" val="707284304"/>
      </p:ext>
    </p:extLst>
  </p:cSld>
  <p:clrMapOvr>
    <a:masterClrMapping/>
  </p:clrMapOvr>
  <mc:AlternateContent xmlns:mc="http://schemas.openxmlformats.org/markup-compatibility/2006" xmlns:p14="http://schemas.microsoft.com/office/powerpoint/2010/main">
    <mc:Choice Requires="p14">
      <p:transition spd="med" p14:dur="550" advTm="30000">
        <p:cover/>
      </p:transition>
    </mc:Choice>
    <mc:Fallback xmlns="">
      <p:transition spd="med" advTm="30000">
        <p:cove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C11A7-BEAC-8131-8F87-E088C9EF0124}"/>
              </a:ext>
            </a:extLst>
          </p:cNvPr>
          <p:cNvSpPr>
            <a:spLocks noGrp="1"/>
          </p:cNvSpPr>
          <p:nvPr>
            <p:ph type="ctrTitle"/>
          </p:nvPr>
        </p:nvSpPr>
        <p:spPr/>
        <p:txBody>
          <a:bodyPr/>
          <a:lstStyle/>
          <a:p>
            <a:r>
              <a:rPr lang="en-US" dirty="0"/>
              <a:t>DEMO</a:t>
            </a:r>
          </a:p>
        </p:txBody>
      </p:sp>
      <p:sp>
        <p:nvSpPr>
          <p:cNvPr id="3" name="Subtitle 2">
            <a:extLst>
              <a:ext uri="{FF2B5EF4-FFF2-40B4-BE49-F238E27FC236}">
                <a16:creationId xmlns:a16="http://schemas.microsoft.com/office/drawing/2014/main" id="{DABD659F-187D-E550-CC58-D8C6597DEF2A}"/>
              </a:ext>
            </a:extLst>
          </p:cNvPr>
          <p:cNvSpPr>
            <a:spLocks noGrp="1"/>
          </p:cNvSpPr>
          <p:nvPr>
            <p:ph type="subTitle" idx="1"/>
          </p:nvPr>
        </p:nvSpPr>
        <p:spPr/>
        <p:txBody>
          <a:bodyPr/>
          <a:lstStyle/>
          <a:p>
            <a:r>
              <a:rPr lang="en-US" dirty="0"/>
              <a:t>Phishing Attack</a:t>
            </a:r>
          </a:p>
        </p:txBody>
      </p:sp>
    </p:spTree>
    <p:extLst>
      <p:ext uri="{BB962C8B-B14F-4D97-AF65-F5344CB8AC3E}">
        <p14:creationId xmlns:p14="http://schemas.microsoft.com/office/powerpoint/2010/main" val="4248213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54"/>
        <p:cNvGrpSpPr/>
        <p:nvPr/>
      </p:nvGrpSpPr>
      <p:grpSpPr>
        <a:xfrm>
          <a:off x="0" y="0"/>
          <a:ext cx="0" cy="0"/>
          <a:chOff x="0" y="0"/>
          <a:chExt cx="0" cy="0"/>
        </a:xfrm>
      </p:grpSpPr>
      <p:sp>
        <p:nvSpPr>
          <p:cNvPr id="106" name="Freeform 6">
            <a:extLst>
              <a:ext uri="{FF2B5EF4-FFF2-40B4-BE49-F238E27FC236}">
                <a16:creationId xmlns:a16="http://schemas.microsoft.com/office/drawing/2014/main" id="{8EE457FF-670E-4EC1-ACD4-1173DA9A79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6="http://schemas.microsoft.com/office/drawing/2014/main"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107" name="Rectangle 106">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73">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5" name="Google Shape;65;p15"/>
          <p:cNvSpPr txBox="1">
            <a:spLocks noGrp="1"/>
          </p:cNvSpPr>
          <p:nvPr>
            <p:ph type="ctrTitle"/>
          </p:nvPr>
        </p:nvSpPr>
        <p:spPr>
          <a:xfrm>
            <a:off x="451515" y="1734857"/>
            <a:ext cx="3765483" cy="3388287"/>
          </a:xfrm>
          <a:prstGeom prst="rect">
            <a:avLst/>
          </a:prstGeom>
        </p:spPr>
        <p:txBody>
          <a:bodyPr spcFirstLastPara="1" vert="horz" lIns="91440" tIns="45720" rIns="91440" bIns="45720" rtlCol="0" anchor="ctr" anchorCtr="0">
            <a:normAutofit/>
          </a:bodyPr>
          <a:lstStyle/>
          <a:p>
            <a:r>
              <a:rPr lang="en-US" sz="3700">
                <a:sym typeface="Fira Sans Extra Condensed"/>
              </a:rPr>
              <a:t>Solution: Counter Challenge Authentication</a:t>
            </a:r>
          </a:p>
        </p:txBody>
      </p:sp>
      <p:sp>
        <p:nvSpPr>
          <p:cNvPr id="109" name="TextBox 108">
            <a:extLst>
              <a:ext uri="{FF2B5EF4-FFF2-40B4-BE49-F238E27FC236}">
                <a16:creationId xmlns:a16="http://schemas.microsoft.com/office/drawing/2014/main" id="{E6E6886E-17BC-44B0-AF3A-2F84A2786B28}"/>
              </a:ext>
            </a:extLst>
          </p:cNvPr>
          <p:cNvSpPr txBox="1"/>
          <p:nvPr/>
        </p:nvSpPr>
        <p:spPr>
          <a:xfrm>
            <a:off x="6008068" y="370703"/>
            <a:ext cx="5365218" cy="6240162"/>
          </a:xfrm>
          <a:prstGeom prst="rect">
            <a:avLst/>
          </a:prstGeom>
          <a:effectLst/>
        </p:spPr>
        <p:txBody>
          <a:bodyPr vert="horz" lIns="91440" tIns="45720" rIns="91440" bIns="45720" rtlCol="0" anchor="ctr">
            <a:normAutofit/>
          </a:bodyPr>
          <a:lstStyle/>
          <a:p>
            <a:pPr marL="457189" indent="-457189">
              <a:spcBef>
                <a:spcPct val="20000"/>
              </a:spcBef>
              <a:spcAft>
                <a:spcPts val="600"/>
              </a:spcAft>
              <a:buClr>
                <a:schemeClr val="accent1"/>
              </a:buClr>
              <a:buFont typeface="Wingdings 2" charset="2"/>
              <a:buChar char=""/>
            </a:pPr>
            <a:r>
              <a:rPr lang="en-US" dirty="0">
                <a:sym typeface="Fira Sans Extra Condensed"/>
              </a:rPr>
              <a:t>Simple technical solution</a:t>
            </a:r>
          </a:p>
          <a:p>
            <a:pPr marL="457189" indent="-457189">
              <a:spcBef>
                <a:spcPct val="20000"/>
              </a:spcBef>
              <a:spcAft>
                <a:spcPts val="600"/>
              </a:spcAft>
              <a:buClr>
                <a:schemeClr val="accent1"/>
              </a:buClr>
              <a:buFont typeface="Wingdings 2" charset="2"/>
              <a:buChar char=""/>
            </a:pPr>
            <a:r>
              <a:rPr lang="en-US" dirty="0">
                <a:sym typeface="Fira Sans Extra Condensed"/>
              </a:rPr>
              <a:t>No heavy infrastructure required</a:t>
            </a:r>
          </a:p>
          <a:p>
            <a:pPr marL="457189" indent="-457189">
              <a:spcBef>
                <a:spcPct val="20000"/>
              </a:spcBef>
              <a:spcAft>
                <a:spcPts val="600"/>
              </a:spcAft>
              <a:buClr>
                <a:schemeClr val="accent1"/>
              </a:buClr>
              <a:buFont typeface="Wingdings 2" charset="2"/>
              <a:buChar char=""/>
            </a:pPr>
            <a:r>
              <a:rPr lang="en-US" dirty="0">
                <a:sym typeface="Fira Sans Extra Condensed"/>
              </a:rPr>
              <a:t>Requires only small software module integration on server and login page redesign</a:t>
            </a:r>
          </a:p>
          <a:p>
            <a:pPr marL="457189" indent="-457189">
              <a:spcBef>
                <a:spcPct val="20000"/>
              </a:spcBef>
              <a:spcAft>
                <a:spcPts val="600"/>
              </a:spcAft>
              <a:buClr>
                <a:schemeClr val="accent1"/>
              </a:buClr>
              <a:buFont typeface="Wingdings 2" charset="2"/>
              <a:buChar char=""/>
            </a:pPr>
            <a:r>
              <a:rPr lang="en-US" dirty="0">
                <a:sym typeface="Fira Sans Extra Condensed"/>
              </a:rPr>
              <a:t>Renders website spoofing by phishers useless</a:t>
            </a:r>
          </a:p>
          <a:p>
            <a:pPr marL="457189" indent="-457189">
              <a:spcBef>
                <a:spcPct val="20000"/>
              </a:spcBef>
              <a:spcAft>
                <a:spcPts val="600"/>
              </a:spcAft>
              <a:buClr>
                <a:schemeClr val="accent1"/>
              </a:buClr>
              <a:buFont typeface="Wingdings 2" charset="2"/>
              <a:buChar char=""/>
            </a:pPr>
            <a:r>
              <a:rPr lang="en-US" dirty="0">
                <a:sym typeface="Fira Sans Extra Condensed"/>
              </a:rPr>
              <a:t>It’s computer independent. User can login from anywhere</a:t>
            </a:r>
          </a:p>
        </p:txBody>
      </p:sp>
    </p:spTree>
    <p:extLst>
      <p:ext uri="{BB962C8B-B14F-4D97-AF65-F5344CB8AC3E}">
        <p14:creationId xmlns:p14="http://schemas.microsoft.com/office/powerpoint/2010/main" val="1189922305"/>
      </p:ext>
    </p:extLst>
  </p:cSld>
  <p:clrMapOvr>
    <a:masterClrMapping/>
  </p:clrMapOvr>
  <mc:AlternateContent xmlns:mc="http://schemas.openxmlformats.org/markup-compatibility/2006" xmlns:p14="http://schemas.microsoft.com/office/powerpoint/2010/main">
    <mc:Choice Requires="p14">
      <p:transition spd="med" p14:dur="550" advTm="30000">
        <p:cover/>
      </p:transition>
    </mc:Choice>
    <mc:Fallback xmlns="">
      <p:transition spd="med" advTm="30000">
        <p:cove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65" name="Google Shape;65;p15"/>
          <p:cNvSpPr txBox="1">
            <a:spLocks noGrp="1"/>
          </p:cNvSpPr>
          <p:nvPr>
            <p:ph type="ctrTitle"/>
          </p:nvPr>
        </p:nvSpPr>
        <p:spPr>
          <a:xfrm>
            <a:off x="0" y="89873"/>
            <a:ext cx="12192000" cy="577796"/>
          </a:xfrm>
          <a:prstGeom prst="rect">
            <a:avLst/>
          </a:prstGeom>
        </p:spPr>
        <p:txBody>
          <a:bodyPr spcFirstLastPara="1" vert="horz" wrap="square" lIns="121900" tIns="121900" rIns="121900" bIns="121900" rtlCol="0" anchor="ctr" anchorCtr="0">
            <a:noAutofit/>
          </a:bodyPr>
          <a:lstStyle/>
          <a:p>
            <a:pPr>
              <a:spcBef>
                <a:spcPts val="0"/>
              </a:spcBef>
            </a:pPr>
            <a:r>
              <a:rPr lang="en" sz="3733" dirty="0">
                <a:latin typeface="Univers Condensed" panose="020B0506020202050204" pitchFamily="34" charset="0"/>
                <a:ea typeface="Fira Sans Extra Condensed"/>
                <a:cs typeface="Calibri" panose="020F0502020204030204" pitchFamily="34" charset="0"/>
                <a:sym typeface="Fira Sans Extra Condensed"/>
              </a:rPr>
              <a:t>How it works</a:t>
            </a:r>
            <a:endParaRPr sz="3733" dirty="0">
              <a:latin typeface="Univers Condensed" panose="020B0506020202050204" pitchFamily="34" charset="0"/>
              <a:ea typeface="Fira Sans Extra Condensed"/>
              <a:cs typeface="Calibri" panose="020F0502020204030204" pitchFamily="34" charset="0"/>
              <a:sym typeface="Fira Sans Extra Condensed"/>
            </a:endParaRPr>
          </a:p>
        </p:txBody>
      </p:sp>
      <p:sp>
        <p:nvSpPr>
          <p:cNvPr id="8" name="TextBox 7">
            <a:extLst>
              <a:ext uri="{FF2B5EF4-FFF2-40B4-BE49-F238E27FC236}">
                <a16:creationId xmlns:a16="http://schemas.microsoft.com/office/drawing/2014/main" id="{E6E6886E-17BC-44B0-AF3A-2F84A2786B28}"/>
              </a:ext>
            </a:extLst>
          </p:cNvPr>
          <p:cNvSpPr txBox="1"/>
          <p:nvPr/>
        </p:nvSpPr>
        <p:spPr>
          <a:xfrm>
            <a:off x="215156" y="604831"/>
            <a:ext cx="11618257" cy="625877"/>
          </a:xfrm>
          <a:prstGeom prst="rect">
            <a:avLst/>
          </a:prstGeom>
          <a:noFill/>
        </p:spPr>
        <p:txBody>
          <a:bodyPr wrap="square" rtlCol="0">
            <a:spAutoFit/>
          </a:bodyPr>
          <a:lstStyle/>
          <a:p>
            <a:pPr marL="457189" indent="-457189">
              <a:buClr>
                <a:schemeClr val="tx1">
                  <a:lumMod val="65000"/>
                  <a:lumOff val="35000"/>
                </a:schemeClr>
              </a:buClr>
              <a:buFont typeface="Wingdings" panose="05000000000000000000" pitchFamily="2" charset="2"/>
              <a:buChar char="§"/>
            </a:pPr>
            <a:r>
              <a:rPr lang="en-IN" sz="3467" b="1" dirty="0">
                <a:latin typeface="Calibri" panose="020F0502020204030204" pitchFamily="34" charset="0"/>
                <a:cs typeface="Calibri" panose="020F0502020204030204" pitchFamily="34" charset="0"/>
                <a:sym typeface="Fira Sans Extra Condensed"/>
              </a:rPr>
              <a:t>User Side</a:t>
            </a:r>
          </a:p>
        </p:txBody>
      </p:sp>
      <p:sp>
        <p:nvSpPr>
          <p:cNvPr id="9" name="TextBox 8">
            <a:extLst>
              <a:ext uri="{FF2B5EF4-FFF2-40B4-BE49-F238E27FC236}">
                <a16:creationId xmlns:a16="http://schemas.microsoft.com/office/drawing/2014/main" id="{9932F16E-1D47-479E-B581-9D5102A32020}"/>
              </a:ext>
            </a:extLst>
          </p:cNvPr>
          <p:cNvSpPr txBox="1"/>
          <p:nvPr/>
        </p:nvSpPr>
        <p:spPr>
          <a:xfrm>
            <a:off x="654422" y="1198585"/>
            <a:ext cx="11178991" cy="3785652"/>
          </a:xfrm>
          <a:prstGeom prst="rect">
            <a:avLst/>
          </a:prstGeom>
          <a:noFill/>
        </p:spPr>
        <p:txBody>
          <a:bodyPr wrap="square" rtlCol="0">
            <a:spAutoFit/>
          </a:bodyPr>
          <a:lstStyle/>
          <a:p>
            <a:pPr marL="609585" lvl="2" indent="-609585">
              <a:buFont typeface="Arial" panose="020B0604020202020204" pitchFamily="34" charset="0"/>
              <a:buChar char="•"/>
            </a:pPr>
            <a:r>
              <a:rPr lang="en-IN" sz="2400" dirty="0">
                <a:latin typeface="Calibri" panose="020F0502020204030204" pitchFamily="34" charset="0"/>
                <a:cs typeface="Calibri" panose="020F0502020204030204" pitchFamily="34" charset="0"/>
                <a:sym typeface="Fira Sans Extra Condensed"/>
              </a:rPr>
              <a:t>User’s browser displays a Counter Challenge page containing only User ID box and multiple checkboxes. No password box</a:t>
            </a:r>
          </a:p>
          <a:p>
            <a:pPr marL="609585" lvl="2" indent="-609585">
              <a:buFont typeface="Arial" panose="020B0604020202020204" pitchFamily="34" charset="0"/>
              <a:buChar char="•"/>
            </a:pPr>
            <a:r>
              <a:rPr lang="en-IN" sz="2400" dirty="0">
                <a:latin typeface="Calibri" panose="020F0502020204030204" pitchFamily="34" charset="0"/>
                <a:cs typeface="Calibri" panose="020F0502020204030204" pitchFamily="34" charset="0"/>
                <a:sym typeface="Fira Sans Extra Condensed"/>
              </a:rPr>
              <a:t>User enters his user id and selects two or more checkboxes and submits the page</a:t>
            </a:r>
          </a:p>
          <a:p>
            <a:pPr marL="609585" lvl="2" indent="-609585">
              <a:buFont typeface="Arial" panose="020B0604020202020204" pitchFamily="34" charset="0"/>
              <a:buChar char="•"/>
            </a:pPr>
            <a:r>
              <a:rPr lang="en-IN" sz="2400" dirty="0">
                <a:latin typeface="Calibri" panose="020F0502020204030204" pitchFamily="34" charset="0"/>
                <a:cs typeface="Calibri" panose="020F0502020204030204" pitchFamily="34" charset="0"/>
                <a:sym typeface="Fira Sans Extra Condensed"/>
              </a:rPr>
              <a:t>Genuine server responds to</a:t>
            </a:r>
          </a:p>
          <a:p>
            <a:pPr lvl="2"/>
            <a:r>
              <a:rPr lang="en-IN" sz="2400" dirty="0">
                <a:latin typeface="Calibri" panose="020F0502020204030204" pitchFamily="34" charset="0"/>
                <a:cs typeface="Calibri" panose="020F0502020204030204" pitchFamily="34" charset="0"/>
                <a:sym typeface="Fira Sans Extra Condensed"/>
              </a:rPr>
              <a:t>       user with the letters in his </a:t>
            </a:r>
          </a:p>
          <a:p>
            <a:pPr lvl="2"/>
            <a:r>
              <a:rPr lang="en-IN" sz="2400" dirty="0">
                <a:latin typeface="Calibri" panose="020F0502020204030204" pitchFamily="34" charset="0"/>
                <a:cs typeface="Calibri" panose="020F0502020204030204" pitchFamily="34" charset="0"/>
                <a:sym typeface="Fira Sans Extra Condensed"/>
              </a:rPr>
              <a:t>       name at the selected positions</a:t>
            </a:r>
          </a:p>
          <a:p>
            <a:pPr marL="457189" lvl="2" indent="-457189">
              <a:buFont typeface="Arial" panose="020B0604020202020204" pitchFamily="34" charset="0"/>
              <a:buChar char="•"/>
            </a:pPr>
            <a:r>
              <a:rPr lang="en-IN" sz="2400" dirty="0">
                <a:latin typeface="Calibri" panose="020F0502020204030204" pitchFamily="34" charset="0"/>
                <a:cs typeface="Calibri" panose="020F0502020204030204" pitchFamily="34" charset="0"/>
                <a:sym typeface="Fira Sans Extra Condensed"/>
              </a:rPr>
              <a:t>If the response is correct, user</a:t>
            </a:r>
          </a:p>
          <a:p>
            <a:pPr lvl="2"/>
            <a:r>
              <a:rPr lang="en-IN" sz="2400" dirty="0">
                <a:latin typeface="Calibri" panose="020F0502020204030204" pitchFamily="34" charset="0"/>
                <a:cs typeface="Calibri" panose="020F0502020204030204" pitchFamily="34" charset="0"/>
                <a:sym typeface="Fira Sans Extra Condensed"/>
              </a:rPr>
              <a:t>     enters his password and logs in,</a:t>
            </a:r>
          </a:p>
          <a:p>
            <a:pPr lvl="2"/>
            <a:r>
              <a:rPr lang="en-IN" sz="2400" dirty="0">
                <a:latin typeface="Calibri" panose="020F0502020204030204" pitchFamily="34" charset="0"/>
                <a:cs typeface="Calibri" panose="020F0502020204030204" pitchFamily="34" charset="0"/>
                <a:sym typeface="Fira Sans Extra Condensed"/>
              </a:rPr>
              <a:t>     else user knows it’s a phishing</a:t>
            </a:r>
          </a:p>
          <a:p>
            <a:pPr lvl="2"/>
            <a:r>
              <a:rPr lang="en-IN" sz="2400" dirty="0">
                <a:latin typeface="Calibri" panose="020F0502020204030204" pitchFamily="34" charset="0"/>
                <a:cs typeface="Calibri" panose="020F0502020204030204" pitchFamily="34" charset="0"/>
                <a:sym typeface="Fira Sans Extra Condensed"/>
              </a:rPr>
              <a:t>     server</a:t>
            </a:r>
          </a:p>
        </p:txBody>
      </p:sp>
    </p:spTree>
    <p:extLst>
      <p:ext uri="{BB962C8B-B14F-4D97-AF65-F5344CB8AC3E}">
        <p14:creationId xmlns:p14="http://schemas.microsoft.com/office/powerpoint/2010/main" val="377450957"/>
      </p:ext>
    </p:extLst>
  </p:cSld>
  <p:clrMapOvr>
    <a:masterClrMapping/>
  </p:clrMapOvr>
  <mc:AlternateContent xmlns:mc="http://schemas.openxmlformats.org/markup-compatibility/2006" xmlns:p14="http://schemas.microsoft.com/office/powerpoint/2010/main">
    <mc:Choice Requires="p14">
      <p:transition spd="med" p14:dur="550" advTm="30000">
        <p:cover/>
      </p:transition>
    </mc:Choice>
    <mc:Fallback xmlns="">
      <p:transition spd="med" advTm="30000">
        <p:cove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65" name="Google Shape;65;p15"/>
          <p:cNvSpPr txBox="1">
            <a:spLocks noGrp="1"/>
          </p:cNvSpPr>
          <p:nvPr>
            <p:ph type="ctrTitle"/>
          </p:nvPr>
        </p:nvSpPr>
        <p:spPr>
          <a:xfrm>
            <a:off x="0" y="21216"/>
            <a:ext cx="12192000" cy="949200"/>
          </a:xfrm>
          <a:prstGeom prst="rect">
            <a:avLst/>
          </a:prstGeom>
        </p:spPr>
        <p:txBody>
          <a:bodyPr spcFirstLastPara="1" vert="horz" wrap="square" lIns="121900" tIns="121900" rIns="121900" bIns="121900" rtlCol="0" anchor="ctr" anchorCtr="0">
            <a:noAutofit/>
          </a:bodyPr>
          <a:lstStyle/>
          <a:p>
            <a:pPr>
              <a:spcBef>
                <a:spcPts val="0"/>
              </a:spcBef>
            </a:pPr>
            <a:r>
              <a:rPr lang="en" sz="3733" dirty="0">
                <a:latin typeface="Univers Condensed" panose="020B0506020202050204" pitchFamily="34" charset="0"/>
                <a:ea typeface="Fira Sans Extra Condensed"/>
                <a:cs typeface="Calibri" panose="020F0502020204030204" pitchFamily="34" charset="0"/>
                <a:sym typeface="Fira Sans Extra Condensed"/>
              </a:rPr>
              <a:t>How it works</a:t>
            </a:r>
            <a:endParaRPr sz="3733" dirty="0">
              <a:latin typeface="Univers Condensed" panose="020B0506020202050204" pitchFamily="34" charset="0"/>
              <a:ea typeface="Fira Sans Extra Condensed"/>
              <a:cs typeface="Calibri" panose="020F0502020204030204" pitchFamily="34" charset="0"/>
              <a:sym typeface="Fira Sans Extra Condensed"/>
            </a:endParaRPr>
          </a:p>
        </p:txBody>
      </p:sp>
      <p:sp>
        <p:nvSpPr>
          <p:cNvPr id="6" name="TextBox 5">
            <a:extLst>
              <a:ext uri="{FF2B5EF4-FFF2-40B4-BE49-F238E27FC236}">
                <a16:creationId xmlns:a16="http://schemas.microsoft.com/office/drawing/2014/main" id="{4AA5967D-D42B-41A5-8924-A7D88772DED5}"/>
              </a:ext>
            </a:extLst>
          </p:cNvPr>
          <p:cNvSpPr txBox="1"/>
          <p:nvPr/>
        </p:nvSpPr>
        <p:spPr>
          <a:xfrm>
            <a:off x="286872" y="878237"/>
            <a:ext cx="11618257" cy="625877"/>
          </a:xfrm>
          <a:prstGeom prst="rect">
            <a:avLst/>
          </a:prstGeom>
          <a:noFill/>
        </p:spPr>
        <p:txBody>
          <a:bodyPr wrap="square" rtlCol="0">
            <a:spAutoFit/>
          </a:bodyPr>
          <a:lstStyle/>
          <a:p>
            <a:pPr marL="457189" indent="-457189">
              <a:buClr>
                <a:schemeClr val="tx1">
                  <a:lumMod val="65000"/>
                  <a:lumOff val="35000"/>
                </a:schemeClr>
              </a:buClr>
              <a:buFont typeface="Wingdings" panose="05000000000000000000" pitchFamily="2" charset="2"/>
              <a:buChar char="§"/>
            </a:pPr>
            <a:r>
              <a:rPr lang="en-IN" sz="3467" b="1" dirty="0">
                <a:latin typeface="Calibri" panose="020F0502020204030204" pitchFamily="34" charset="0"/>
                <a:cs typeface="Calibri" panose="020F0502020204030204" pitchFamily="34" charset="0"/>
                <a:sym typeface="Fira Sans Extra Condensed"/>
              </a:rPr>
              <a:t>Server Side</a:t>
            </a:r>
            <a:r>
              <a:rPr lang="en-IN" sz="3200" dirty="0">
                <a:latin typeface="Calibri" panose="020F0502020204030204" pitchFamily="34" charset="0"/>
                <a:cs typeface="Calibri" panose="020F0502020204030204" pitchFamily="34" charset="0"/>
                <a:sym typeface="Fira Sans Extra Condensed"/>
              </a:rPr>
              <a:t>:</a:t>
            </a:r>
          </a:p>
        </p:txBody>
      </p:sp>
      <p:sp>
        <p:nvSpPr>
          <p:cNvPr id="9" name="TextBox 8">
            <a:extLst>
              <a:ext uri="{FF2B5EF4-FFF2-40B4-BE49-F238E27FC236}">
                <a16:creationId xmlns:a16="http://schemas.microsoft.com/office/drawing/2014/main" id="{970FFAE5-2DCE-45C0-BE97-28C0678669A9}"/>
              </a:ext>
            </a:extLst>
          </p:cNvPr>
          <p:cNvSpPr txBox="1"/>
          <p:nvPr/>
        </p:nvSpPr>
        <p:spPr>
          <a:xfrm>
            <a:off x="717181" y="1499160"/>
            <a:ext cx="10820395" cy="3461653"/>
          </a:xfrm>
          <a:prstGeom prst="rect">
            <a:avLst/>
          </a:prstGeom>
          <a:noFill/>
        </p:spPr>
        <p:txBody>
          <a:bodyPr wrap="square" rtlCol="0">
            <a:spAutoFit/>
          </a:bodyPr>
          <a:lstStyle/>
          <a:p>
            <a:pPr marL="609585" indent="-609585">
              <a:lnSpc>
                <a:spcPct val="150000"/>
              </a:lnSpc>
              <a:spcAft>
                <a:spcPts val="800"/>
              </a:spcAft>
              <a:buFont typeface="Arial" panose="020B0604020202020204" pitchFamily="34" charset="0"/>
              <a:buChar char="•"/>
            </a:pPr>
            <a:r>
              <a:rPr lang="en-IN" sz="2400" dirty="0">
                <a:latin typeface="Calibri" panose="020F0502020204030204" pitchFamily="34" charset="0"/>
                <a:cs typeface="Calibri" panose="020F0502020204030204" pitchFamily="34" charset="0"/>
                <a:sym typeface="Fira Sans Extra Condensed"/>
              </a:rPr>
              <a:t>Server receives user id and checkbox numbers selected</a:t>
            </a:r>
          </a:p>
          <a:p>
            <a:pPr marL="609585" indent="-609585">
              <a:lnSpc>
                <a:spcPct val="150000"/>
              </a:lnSpc>
              <a:buFont typeface="Arial" panose="020B0604020202020204" pitchFamily="34" charset="0"/>
              <a:buChar char="•"/>
            </a:pPr>
            <a:r>
              <a:rPr lang="en-IN" sz="2400" dirty="0">
                <a:latin typeface="Calibri" panose="020F0502020204030204" pitchFamily="34" charset="0"/>
                <a:cs typeface="Calibri" panose="020F0502020204030204" pitchFamily="34" charset="0"/>
                <a:sym typeface="Fira Sans Extra Condensed"/>
              </a:rPr>
              <a:t>Queries the user record in its database and finds letters in user’s name at the positions selected by the user</a:t>
            </a:r>
          </a:p>
          <a:p>
            <a:pPr marL="609585" indent="-609585">
              <a:lnSpc>
                <a:spcPct val="150000"/>
              </a:lnSpc>
              <a:buFont typeface="Arial" panose="020B0604020202020204" pitchFamily="34" charset="0"/>
              <a:buChar char="•"/>
            </a:pPr>
            <a:r>
              <a:rPr lang="en-IN" sz="2400" dirty="0">
                <a:latin typeface="Calibri" panose="020F0502020204030204" pitchFamily="34" charset="0"/>
                <a:cs typeface="Calibri" panose="020F0502020204030204" pitchFamily="34" charset="0"/>
                <a:sym typeface="Fira Sans Extra Condensed"/>
              </a:rPr>
              <a:t>Responds to user with the letters</a:t>
            </a:r>
          </a:p>
          <a:p>
            <a:pPr marL="609585" indent="-609585">
              <a:lnSpc>
                <a:spcPct val="150000"/>
              </a:lnSpc>
              <a:buFont typeface="Arial" panose="020B0604020202020204" pitchFamily="34" charset="0"/>
              <a:buChar char="•"/>
            </a:pPr>
            <a:r>
              <a:rPr lang="en-IN" sz="2400" dirty="0">
                <a:latin typeface="Calibri" panose="020F0502020204030204" pitchFamily="34" charset="0"/>
                <a:cs typeface="Calibri" panose="020F0502020204030204" pitchFamily="34" charset="0"/>
                <a:sym typeface="Fira Sans Extra Condensed"/>
              </a:rPr>
              <a:t>Phishing server lacks this information and so will be unable to respond to user challenge</a:t>
            </a:r>
          </a:p>
        </p:txBody>
      </p:sp>
    </p:spTree>
    <p:extLst>
      <p:ext uri="{BB962C8B-B14F-4D97-AF65-F5344CB8AC3E}">
        <p14:creationId xmlns:p14="http://schemas.microsoft.com/office/powerpoint/2010/main" val="244359657"/>
      </p:ext>
    </p:extLst>
  </p:cSld>
  <p:clrMapOvr>
    <a:masterClrMapping/>
  </p:clrMapOvr>
  <mc:AlternateContent xmlns:mc="http://schemas.openxmlformats.org/markup-compatibility/2006" xmlns:p14="http://schemas.microsoft.com/office/powerpoint/2010/main">
    <mc:Choice Requires="p14">
      <p:transition spd="med" p14:dur="550" advTm="30000">
        <p:cover/>
      </p:transition>
    </mc:Choice>
    <mc:Fallback xmlns="">
      <p:transition spd="med" advTm="30000">
        <p:cover/>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39DE8-94DA-8B7B-617D-35A5620BC59B}"/>
              </a:ext>
            </a:extLst>
          </p:cNvPr>
          <p:cNvSpPr>
            <a:spLocks noGrp="1"/>
          </p:cNvSpPr>
          <p:nvPr>
            <p:ph type="title"/>
          </p:nvPr>
        </p:nvSpPr>
        <p:spPr/>
        <p:txBody>
          <a:bodyPr/>
          <a:lstStyle/>
          <a:p>
            <a:r>
              <a:rPr lang="en-US" dirty="0"/>
              <a:t>DEMO </a:t>
            </a:r>
            <a:r>
              <a:rPr lang="en-US" dirty="0" err="1"/>
              <a:t>DetPhish</a:t>
            </a:r>
            <a:endParaRPr lang="en-US" dirty="0"/>
          </a:p>
        </p:txBody>
      </p:sp>
      <p:sp>
        <p:nvSpPr>
          <p:cNvPr id="3" name="Content Placeholder 2">
            <a:extLst>
              <a:ext uri="{FF2B5EF4-FFF2-40B4-BE49-F238E27FC236}">
                <a16:creationId xmlns:a16="http://schemas.microsoft.com/office/drawing/2014/main" id="{F27D7196-D7EE-5D97-B759-5A438EC37A84}"/>
              </a:ext>
            </a:extLst>
          </p:cNvPr>
          <p:cNvSpPr>
            <a:spLocks noGrp="1"/>
          </p:cNvSpPr>
          <p:nvPr>
            <p:ph idx="1"/>
          </p:nvPr>
        </p:nvSpPr>
        <p:spPr/>
        <p:txBody>
          <a:bodyPr/>
          <a:lstStyle/>
          <a:p>
            <a:r>
              <a:rPr lang="en-US" dirty="0"/>
              <a:t>Show how </a:t>
            </a:r>
            <a:r>
              <a:rPr lang="en-US" dirty="0" err="1"/>
              <a:t>DetPhish</a:t>
            </a:r>
            <a:r>
              <a:rPr lang="en-US" dirty="0"/>
              <a:t> works</a:t>
            </a:r>
          </a:p>
          <a:p>
            <a:endParaRPr lang="en-US" dirty="0"/>
          </a:p>
          <a:p>
            <a:r>
              <a:rPr lang="en-US" dirty="0"/>
              <a:t>Show Hacking demo using </a:t>
            </a:r>
            <a:r>
              <a:rPr lang="en-US" dirty="0" err="1"/>
              <a:t>DetPhish</a:t>
            </a:r>
            <a:r>
              <a:rPr lang="en-US" dirty="0"/>
              <a:t>.</a:t>
            </a:r>
          </a:p>
        </p:txBody>
      </p:sp>
    </p:spTree>
    <p:extLst>
      <p:ext uri="{BB962C8B-B14F-4D97-AF65-F5344CB8AC3E}">
        <p14:creationId xmlns:p14="http://schemas.microsoft.com/office/powerpoint/2010/main" val="3868532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54"/>
        <p:cNvGrpSpPr/>
        <p:nvPr/>
      </p:nvGrpSpPr>
      <p:grpSpPr>
        <a:xfrm>
          <a:off x="0" y="0"/>
          <a:ext cx="0" cy="0"/>
          <a:chOff x="0" y="0"/>
          <a:chExt cx="0" cy="0"/>
        </a:xfrm>
      </p:grpSpPr>
      <p:sp>
        <p:nvSpPr>
          <p:cNvPr id="17" name="Freeform 6">
            <a:extLst>
              <a:ext uri="{FF2B5EF4-FFF2-40B4-BE49-F238E27FC236}">
                <a16:creationId xmlns:a16="http://schemas.microsoft.com/office/drawing/2014/main" id="{8EE457FF-670E-4EC1-ACD4-1173DA9A79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6="http://schemas.microsoft.com/office/drawing/2014/main"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18" name="Rectangle 1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4">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 name="Google Shape;65;p15">
            <a:extLst>
              <a:ext uri="{FF2B5EF4-FFF2-40B4-BE49-F238E27FC236}">
                <a16:creationId xmlns:a16="http://schemas.microsoft.com/office/drawing/2014/main" id="{9B319627-AB44-08E2-08F5-CB8722E233F0}"/>
              </a:ext>
            </a:extLst>
          </p:cNvPr>
          <p:cNvSpPr txBox="1">
            <a:spLocks noGrp="1"/>
          </p:cNvSpPr>
          <p:nvPr>
            <p:ph type="ctrTitle"/>
          </p:nvPr>
        </p:nvSpPr>
        <p:spPr>
          <a:xfrm>
            <a:off x="451515" y="1734857"/>
            <a:ext cx="3765483" cy="3388287"/>
          </a:xfrm>
          <a:prstGeom prst="rect">
            <a:avLst/>
          </a:prstGeom>
        </p:spPr>
        <p:txBody>
          <a:bodyPr spcFirstLastPara="1" vert="horz" lIns="91440" tIns="45720" rIns="91440" bIns="45720" rtlCol="0" anchor="ctr" anchorCtr="0">
            <a:normAutofit/>
          </a:bodyPr>
          <a:lstStyle/>
          <a:p>
            <a:pPr>
              <a:lnSpc>
                <a:spcPct val="90000"/>
              </a:lnSpc>
            </a:pPr>
            <a:r>
              <a:rPr lang="en-US" sz="3700" dirty="0"/>
              <a:t>Counter Challenge Data Gathering Attack -</a:t>
            </a:r>
            <a:br>
              <a:rPr lang="en-US" sz="3700" dirty="0"/>
            </a:br>
            <a:r>
              <a:rPr lang="en-US" sz="3700" dirty="0"/>
              <a:t>Defeating Measures</a:t>
            </a:r>
            <a:endParaRPr lang="en-US" sz="3700" dirty="0">
              <a:sym typeface="Fira Sans Extra Condensed"/>
            </a:endParaRPr>
          </a:p>
        </p:txBody>
      </p:sp>
      <p:sp>
        <p:nvSpPr>
          <p:cNvPr id="6" name="TextBox 5">
            <a:extLst>
              <a:ext uri="{FF2B5EF4-FFF2-40B4-BE49-F238E27FC236}">
                <a16:creationId xmlns:a16="http://schemas.microsoft.com/office/drawing/2014/main" id="{03A1840A-7F1D-BD4F-A8CC-6126138B3F72}"/>
              </a:ext>
            </a:extLst>
          </p:cNvPr>
          <p:cNvSpPr txBox="1"/>
          <p:nvPr/>
        </p:nvSpPr>
        <p:spPr>
          <a:xfrm>
            <a:off x="6008068" y="978993"/>
            <a:ext cx="5365218" cy="4900014"/>
          </a:xfrm>
          <a:prstGeom prst="rect">
            <a:avLst/>
          </a:prstGeom>
          <a:effectLst/>
        </p:spPr>
        <p:txBody>
          <a:bodyPr vert="horz" lIns="91440" tIns="45720" rIns="91440" bIns="45720" rtlCol="0" anchor="ctr">
            <a:normAutofit/>
          </a:bodyPr>
          <a:lstStyle/>
          <a:p>
            <a:pPr marL="457189" indent="-457189">
              <a:lnSpc>
                <a:spcPct val="90000"/>
              </a:lnSpc>
              <a:spcBef>
                <a:spcPct val="20000"/>
              </a:spcBef>
              <a:spcAft>
                <a:spcPts val="600"/>
              </a:spcAft>
              <a:buClr>
                <a:schemeClr val="accent1"/>
              </a:buClr>
              <a:buFont typeface="Wingdings 2" charset="2"/>
              <a:buChar char=""/>
            </a:pPr>
            <a:r>
              <a:rPr lang="en-US" sz="1700" dirty="0"/>
              <a:t>Block users temporarily who make a counter challenge and didn’t login or failed login</a:t>
            </a:r>
          </a:p>
          <a:p>
            <a:pPr>
              <a:lnSpc>
                <a:spcPct val="90000"/>
              </a:lnSpc>
              <a:spcBef>
                <a:spcPct val="20000"/>
              </a:spcBef>
              <a:spcAft>
                <a:spcPts val="600"/>
              </a:spcAft>
              <a:buClr>
                <a:schemeClr val="accent1"/>
              </a:buClr>
              <a:buFont typeface="Wingdings 2" charset="2"/>
              <a:buChar char=""/>
            </a:pPr>
            <a:r>
              <a:rPr lang="en-US" sz="1700" dirty="0"/>
              <a:t>     take void and futile logins seriously for 0% 	phishing tolerance. it could be a phisher.</a:t>
            </a:r>
          </a:p>
          <a:p>
            <a:pPr>
              <a:lnSpc>
                <a:spcPct val="90000"/>
              </a:lnSpc>
              <a:spcBef>
                <a:spcPct val="20000"/>
              </a:spcBef>
              <a:spcAft>
                <a:spcPts val="600"/>
              </a:spcAft>
              <a:buClr>
                <a:schemeClr val="accent1"/>
              </a:buClr>
              <a:buFont typeface="Wingdings 2" charset="2"/>
              <a:buChar char=""/>
            </a:pPr>
            <a:r>
              <a:rPr lang="en-US" sz="1700" dirty="0"/>
              <a:t>      let the user call customer service, check 	why login was void or failed. </a:t>
            </a:r>
          </a:p>
          <a:p>
            <a:pPr>
              <a:lnSpc>
                <a:spcPct val="90000"/>
              </a:lnSpc>
              <a:spcBef>
                <a:spcPct val="20000"/>
              </a:spcBef>
              <a:spcAft>
                <a:spcPts val="600"/>
              </a:spcAft>
              <a:buClr>
                <a:schemeClr val="accent1"/>
              </a:buClr>
              <a:buFont typeface="Wingdings 2" charset="2"/>
              <a:buChar char=""/>
            </a:pPr>
            <a:r>
              <a:rPr lang="en-US" sz="1700" dirty="0"/>
              <a:t>    send password reset mail and OTP to mobile 	number</a:t>
            </a:r>
          </a:p>
          <a:p>
            <a:pPr>
              <a:lnSpc>
                <a:spcPct val="90000"/>
              </a:lnSpc>
              <a:spcBef>
                <a:spcPct val="20000"/>
              </a:spcBef>
              <a:spcAft>
                <a:spcPts val="600"/>
              </a:spcAft>
              <a:buClr>
                <a:schemeClr val="accent1"/>
              </a:buClr>
              <a:buFont typeface="Wingdings 2" charset="2"/>
              <a:buChar char=""/>
            </a:pPr>
            <a:r>
              <a:rPr lang="en-US" sz="1700" dirty="0">
                <a:sym typeface="Fira Sans Extra Condensed"/>
              </a:rPr>
              <a:t>     have him add a new counter challenge 	data element </a:t>
            </a:r>
          </a:p>
          <a:p>
            <a:pPr>
              <a:lnSpc>
                <a:spcPct val="90000"/>
              </a:lnSpc>
              <a:spcBef>
                <a:spcPct val="20000"/>
              </a:spcBef>
              <a:spcAft>
                <a:spcPts val="600"/>
              </a:spcAft>
              <a:buClr>
                <a:schemeClr val="accent1"/>
              </a:buClr>
              <a:buFont typeface="Wingdings 2" charset="2"/>
              <a:buChar char=""/>
            </a:pPr>
            <a:r>
              <a:rPr lang="en-US" sz="1700" dirty="0">
                <a:sym typeface="Fira Sans Extra Condensed"/>
              </a:rPr>
              <a:t>    unblock the user</a:t>
            </a:r>
          </a:p>
        </p:txBody>
      </p:sp>
    </p:spTree>
    <p:extLst>
      <p:ext uri="{BB962C8B-B14F-4D97-AF65-F5344CB8AC3E}">
        <p14:creationId xmlns:p14="http://schemas.microsoft.com/office/powerpoint/2010/main" val="2770467473"/>
      </p:ext>
    </p:extLst>
  </p:cSld>
  <p:clrMapOvr>
    <a:masterClrMapping/>
  </p:clrMapOvr>
  <mc:AlternateContent xmlns:mc="http://schemas.openxmlformats.org/markup-compatibility/2006" xmlns:p14="http://schemas.microsoft.com/office/powerpoint/2010/main">
    <mc:Choice Requires="p14">
      <p:transition spd="med" p14:dur="550" advTm="30000">
        <p:cover/>
      </p:transition>
    </mc:Choice>
    <mc:Fallback xmlns="">
      <p:transition spd="med" advTm="30000">
        <p:cover/>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{EAFF80BE-A5EC-3644-942A-F5FCE841BD3D}tf10001121_mac</Template>
  <TotalTime>20251</TotalTime>
  <Words>548</Words>
  <Application>Microsoft Macintosh PowerPoint</Application>
  <PresentationFormat>Widescreen</PresentationFormat>
  <Paragraphs>66</Paragraphs>
  <Slides>12</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Calibri</vt:lpstr>
      <vt:lpstr>Century Gothic</vt:lpstr>
      <vt:lpstr>Fira Sans Extra Condensed</vt:lpstr>
      <vt:lpstr>Franklin Gothic Book</vt:lpstr>
      <vt:lpstr>Times New Roman</vt:lpstr>
      <vt:lpstr>Univers Condensed</vt:lpstr>
      <vt:lpstr>Wingdings</vt:lpstr>
      <vt:lpstr>Wingdings 2</vt:lpstr>
      <vt:lpstr>Quotable</vt:lpstr>
      <vt:lpstr>PowerPoint Presentation</vt:lpstr>
      <vt:lpstr>Why new Intervention to Phishing</vt:lpstr>
      <vt:lpstr>Changing Dynamics</vt:lpstr>
      <vt:lpstr>DEMO</vt:lpstr>
      <vt:lpstr>Solution: Counter Challenge Authentication</vt:lpstr>
      <vt:lpstr>How it works</vt:lpstr>
      <vt:lpstr>How it works</vt:lpstr>
      <vt:lpstr>DEMO DetPhish</vt:lpstr>
      <vt:lpstr>Counter Challenge Data Gathering Attack - Defeating Measures</vt:lpstr>
      <vt:lpstr>Precautions to implementation</vt:lpstr>
      <vt:lpstr>Precautions to implementation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Circe</dc:creator>
  <cp:lastModifiedBy>Gary Circe</cp:lastModifiedBy>
  <cp:revision>10</cp:revision>
  <dcterms:created xsi:type="dcterms:W3CDTF">2023-11-28T21:00:26Z</dcterms:created>
  <dcterms:modified xsi:type="dcterms:W3CDTF">2024-01-24T02:32:31Z</dcterms:modified>
</cp:coreProperties>
</file>